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5" r:id="rId2"/>
    <p:sldMasterId id="2147483752" r:id="rId3"/>
  </p:sldMasterIdLst>
  <p:notesMasterIdLst>
    <p:notesMasterId r:id="rId12"/>
  </p:notesMasterIdLst>
  <p:handoutMasterIdLst>
    <p:handoutMasterId r:id="rId13"/>
  </p:handoutMasterIdLst>
  <p:sldIdLst>
    <p:sldId id="289" r:id="rId4"/>
    <p:sldId id="568" r:id="rId5"/>
    <p:sldId id="570" r:id="rId6"/>
    <p:sldId id="569" r:id="rId7"/>
    <p:sldId id="571" r:id="rId8"/>
    <p:sldId id="572" r:id="rId9"/>
    <p:sldId id="573" r:id="rId10"/>
    <p:sldId id="276" r:id="rId11"/>
  </p:sldIdLst>
  <p:sldSz cx="9144000" cy="6858000" type="screen4x3"/>
  <p:notesSz cx="6858000" cy="9239250"/>
  <p:defaultTextStyle>
    <a:defPPr>
      <a:defRPr lang="ko-KR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ulim" pitchFamily="34" charset="-127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ulim" pitchFamily="34" charset="-127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ulim" pitchFamily="34" charset="-127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ulim" pitchFamily="34" charset="-127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ulim" pitchFamily="34" charset="-127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Gulim" pitchFamily="34" charset="-127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Gulim" pitchFamily="34" charset="-127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Gulim" pitchFamily="34" charset="-127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Gulim" pitchFamily="34" charset="-127"/>
        <a:ea typeface="新細明體" pitchFamily="18" charset="-12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0C960AAE-8F28-43F1-B731-8D1C8EBBBF1E}">
          <p14:sldIdLst>
            <p14:sldId id="289"/>
          </p14:sldIdLst>
        </p14:section>
        <p14:section name="未命名的章節" id="{F931C8DA-26A4-487B-B16D-BE373A4BB9D3}">
          <p14:sldIdLst>
            <p14:sldId id="568"/>
            <p14:sldId id="570"/>
            <p14:sldId id="569"/>
            <p14:sldId id="571"/>
            <p14:sldId id="572"/>
            <p14:sldId id="573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rris Chen" initials="MC" lastIdx="1" clrIdx="0">
    <p:extLst>
      <p:ext uri="{19B8F6BF-5375-455C-9EA6-DF929625EA0E}">
        <p15:presenceInfo xmlns:p15="http://schemas.microsoft.com/office/powerpoint/2012/main" userId="37e2c3ce0b967e5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779D"/>
    <a:srgbClr val="0A62B2"/>
    <a:srgbClr val="7F6000"/>
    <a:srgbClr val="22735D"/>
    <a:srgbClr val="B4C7E7"/>
    <a:srgbClr val="0065C0"/>
    <a:srgbClr val="843C0C"/>
    <a:srgbClr val="2F5597"/>
    <a:srgbClr val="005BC0"/>
    <a:srgbClr val="124C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等深淺樣式 4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81761" autoAdjust="0"/>
  </p:normalViewPr>
  <p:slideViewPr>
    <p:cSldViewPr>
      <p:cViewPr varScale="1">
        <p:scale>
          <a:sx n="113" d="100"/>
          <a:sy n="113" d="100"/>
        </p:scale>
        <p:origin x="155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8" d="100"/>
        <a:sy n="58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4002" y="108"/>
      </p:cViewPr>
      <p:guideLst>
        <p:guide orient="horz" pos="291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72548" cy="46240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latinLnBrk="1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3852" y="0"/>
            <a:ext cx="2972548" cy="46240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latinLnBrk="1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90BC331E-4081-4697-911E-F632872F722C}" type="datetimeFigureOut">
              <a:rPr lang="ko-KR" altLang="en-US"/>
              <a:pPr>
                <a:defRPr/>
              </a:pPr>
              <a:t>2025-05-19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3" y="8775367"/>
            <a:ext cx="2972548" cy="46240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latinLnBrk="1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3852" y="8775367"/>
            <a:ext cx="2972548" cy="46240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r" latinLnBrk="1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61019454-CFC2-41E4-BB28-D8847CBB24E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72548" cy="46240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fontAlgn="auto" latinLnBrk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3852" y="0"/>
            <a:ext cx="2972548" cy="46240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fontAlgn="auto" latinLnBrk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D1B95A9-73DA-4EC7-A16D-448945B7E70D}" type="datetimeFigureOut">
              <a:rPr lang="ko-KR" altLang="en-US"/>
              <a:pPr>
                <a:defRPr/>
              </a:pPr>
              <a:t>2025-05-19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19188" y="693738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483" y="4389165"/>
            <a:ext cx="5487041" cy="4157219"/>
          </a:xfrm>
          <a:prstGeom prst="rect">
            <a:avLst/>
          </a:prstGeom>
        </p:spPr>
        <p:txBody>
          <a:bodyPr vert="horz" lIns="91522" tIns="45761" rIns="91522" bIns="45761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3" y="8775367"/>
            <a:ext cx="2972548" cy="46240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fontAlgn="auto" latinLnBrk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3852" y="8775367"/>
            <a:ext cx="2972548" cy="46240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r" fontAlgn="auto" latinLnBrk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86B60CE-E9B2-4C00-9603-11469E3CCE9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algun Gothic" pitchFamily="34" charset="-127"/>
        <a:ea typeface="Malgun Gothic" pitchFamily="34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algun Gothic" pitchFamily="34" charset="-127"/>
        <a:ea typeface="Malgun Gothic" pitchFamily="34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algun Gothic" pitchFamily="34" charset="-127"/>
        <a:ea typeface="Malgun Gothic" pitchFamily="34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algun Gothic" pitchFamily="34" charset="-127"/>
        <a:ea typeface="Malgun Gothic" pitchFamily="34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algun Gothic" pitchFamily="34" charset="-127"/>
        <a:ea typeface="Malgun Gothic" pitchFamily="34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6B60CE-E9B2-4C00-9603-11469E3CCE9C}" type="slidenum">
              <a:rPr lang="ko-KR" altLang="en-US" smtClean="0"/>
              <a:pPr>
                <a:defRPr/>
              </a:pPr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1952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45A3B9-3D78-51BE-4105-2DE1E26251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슬라이드 이미지 개체 틀 1">
            <a:extLst>
              <a:ext uri="{FF2B5EF4-FFF2-40B4-BE49-F238E27FC236}">
                <a16:creationId xmlns:a16="http://schemas.microsoft.com/office/drawing/2014/main" id="{D3A2917E-C24F-D613-46D9-CB7D5C7C9A3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슬라이드 노트 개체 틀 2">
            <a:extLst>
              <a:ext uri="{FF2B5EF4-FFF2-40B4-BE49-F238E27FC236}">
                <a16:creationId xmlns:a16="http://schemas.microsoft.com/office/drawing/2014/main" id="{585E3BEE-0054-8123-0B8D-A55B5545076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804" indent="-228804" eaLnBrk="1" hangingPunct="1">
              <a:spcBef>
                <a:spcPct val="0"/>
              </a:spcBef>
            </a:pPr>
            <a:endParaRPr lang="en-US" altLang="ko-KR" dirty="0"/>
          </a:p>
        </p:txBody>
      </p:sp>
      <p:sp>
        <p:nvSpPr>
          <p:cNvPr id="37892" name="슬라이드 번호 개체 틀 3">
            <a:extLst>
              <a:ext uri="{FF2B5EF4-FFF2-40B4-BE49-F238E27FC236}">
                <a16:creationId xmlns:a16="http://schemas.microsoft.com/office/drawing/2014/main" id="{3B74741C-DD75-C148-3203-2CD0BC2873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D6F490-AFB2-42FF-A2B8-733F38F80CDA}" type="slidenum">
              <a:rPr lang="ko-KR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4230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3539F6-E310-6EF1-C8A2-C509A69B7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슬라이드 이미지 개체 틀 1">
            <a:extLst>
              <a:ext uri="{FF2B5EF4-FFF2-40B4-BE49-F238E27FC236}">
                <a16:creationId xmlns:a16="http://schemas.microsoft.com/office/drawing/2014/main" id="{55DCA719-FA67-9600-D870-140434E73AA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슬라이드 노트 개체 틀 2">
            <a:extLst>
              <a:ext uri="{FF2B5EF4-FFF2-40B4-BE49-F238E27FC236}">
                <a16:creationId xmlns:a16="http://schemas.microsoft.com/office/drawing/2014/main" id="{A21896E4-8EE3-913E-777D-24D31F7F07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804" indent="-228804" eaLnBrk="1" hangingPunct="1">
              <a:spcBef>
                <a:spcPct val="0"/>
              </a:spcBef>
            </a:pPr>
            <a:endParaRPr lang="en-US" altLang="ko-KR" dirty="0"/>
          </a:p>
        </p:txBody>
      </p:sp>
      <p:sp>
        <p:nvSpPr>
          <p:cNvPr id="37892" name="슬라이드 번호 개체 틀 3">
            <a:extLst>
              <a:ext uri="{FF2B5EF4-FFF2-40B4-BE49-F238E27FC236}">
                <a16:creationId xmlns:a16="http://schemas.microsoft.com/office/drawing/2014/main" id="{834D48AE-1373-11B3-077D-0E10CE3566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D6F490-AFB2-42FF-A2B8-733F38F80CDA}" type="slidenum">
              <a:rPr lang="ko-KR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0474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5881DA-2552-8F86-F81D-B0CBF77BB4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슬라이드 이미지 개체 틀 1">
            <a:extLst>
              <a:ext uri="{FF2B5EF4-FFF2-40B4-BE49-F238E27FC236}">
                <a16:creationId xmlns:a16="http://schemas.microsoft.com/office/drawing/2014/main" id="{97C9B06D-FD47-B1D0-9FD0-EF871776757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슬라이드 노트 개체 틀 2">
            <a:extLst>
              <a:ext uri="{FF2B5EF4-FFF2-40B4-BE49-F238E27FC236}">
                <a16:creationId xmlns:a16="http://schemas.microsoft.com/office/drawing/2014/main" id="{DD383D42-B590-8EB1-D52A-A5600F67B1E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804" indent="-228804" eaLnBrk="1" hangingPunct="1">
              <a:spcBef>
                <a:spcPct val="0"/>
              </a:spcBef>
            </a:pPr>
            <a:endParaRPr lang="en-US" altLang="ko-KR" dirty="0"/>
          </a:p>
        </p:txBody>
      </p:sp>
      <p:sp>
        <p:nvSpPr>
          <p:cNvPr id="37892" name="슬라이드 번호 개체 틀 3">
            <a:extLst>
              <a:ext uri="{FF2B5EF4-FFF2-40B4-BE49-F238E27FC236}">
                <a16:creationId xmlns:a16="http://schemas.microsoft.com/office/drawing/2014/main" id="{F26002F3-EC3D-6770-E040-B4E698BD6A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D6F490-AFB2-42FF-A2B8-733F38F80CDA}" type="slidenum">
              <a:rPr lang="ko-KR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3504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A35C97-14E2-6854-9A11-A05407520C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슬라이드 이미지 개체 틀 1">
            <a:extLst>
              <a:ext uri="{FF2B5EF4-FFF2-40B4-BE49-F238E27FC236}">
                <a16:creationId xmlns:a16="http://schemas.microsoft.com/office/drawing/2014/main" id="{6CFCB52B-68BA-960A-73AE-A2420FCF436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슬라이드 노트 개체 틀 2">
            <a:extLst>
              <a:ext uri="{FF2B5EF4-FFF2-40B4-BE49-F238E27FC236}">
                <a16:creationId xmlns:a16="http://schemas.microsoft.com/office/drawing/2014/main" id="{E1784741-D7E9-100F-933B-000C422E5EE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804" indent="-228804" eaLnBrk="1" hangingPunct="1">
              <a:spcBef>
                <a:spcPct val="0"/>
              </a:spcBef>
            </a:pPr>
            <a:endParaRPr lang="en-US" altLang="ko-KR" dirty="0"/>
          </a:p>
        </p:txBody>
      </p:sp>
      <p:sp>
        <p:nvSpPr>
          <p:cNvPr id="37892" name="슬라이드 번호 개체 틀 3">
            <a:extLst>
              <a:ext uri="{FF2B5EF4-FFF2-40B4-BE49-F238E27FC236}">
                <a16:creationId xmlns:a16="http://schemas.microsoft.com/office/drawing/2014/main" id="{3A0B57DD-7788-3BAD-AB28-BC8ED49BF1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D6F490-AFB2-42FF-A2B8-733F38F80CDA}" type="slidenum">
              <a:rPr lang="ko-KR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5865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CEFD70-35C5-DA83-44EC-FB5556C26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슬라이드 이미지 개체 틀 1">
            <a:extLst>
              <a:ext uri="{FF2B5EF4-FFF2-40B4-BE49-F238E27FC236}">
                <a16:creationId xmlns:a16="http://schemas.microsoft.com/office/drawing/2014/main" id="{9F4B3076-7B9F-3254-FEDC-07100C5A54F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슬라이드 노트 개체 틀 2">
            <a:extLst>
              <a:ext uri="{FF2B5EF4-FFF2-40B4-BE49-F238E27FC236}">
                <a16:creationId xmlns:a16="http://schemas.microsoft.com/office/drawing/2014/main" id="{CF3F2455-FEAE-293C-30B2-4BFAE0B3809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804" indent="-228804" eaLnBrk="1" hangingPunct="1">
              <a:spcBef>
                <a:spcPct val="0"/>
              </a:spcBef>
            </a:pPr>
            <a:endParaRPr lang="en-US" altLang="ko-KR" dirty="0"/>
          </a:p>
        </p:txBody>
      </p:sp>
      <p:sp>
        <p:nvSpPr>
          <p:cNvPr id="37892" name="슬라이드 번호 개체 틀 3">
            <a:extLst>
              <a:ext uri="{FF2B5EF4-FFF2-40B4-BE49-F238E27FC236}">
                <a16:creationId xmlns:a16="http://schemas.microsoft.com/office/drawing/2014/main" id="{69947982-2809-374C-B967-6BD1962994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D6F490-AFB2-42FF-A2B8-733F38F80CDA}" type="slidenum">
              <a:rPr lang="ko-KR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2210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1C7C00-D289-E7A2-A9F2-61B348D8A6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슬라이드 이미지 개체 틀 1">
            <a:extLst>
              <a:ext uri="{FF2B5EF4-FFF2-40B4-BE49-F238E27FC236}">
                <a16:creationId xmlns:a16="http://schemas.microsoft.com/office/drawing/2014/main" id="{73288555-76AC-5019-5A14-D6E03B9DD2D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슬라이드 노트 개체 틀 2">
            <a:extLst>
              <a:ext uri="{FF2B5EF4-FFF2-40B4-BE49-F238E27FC236}">
                <a16:creationId xmlns:a16="http://schemas.microsoft.com/office/drawing/2014/main" id="{CAFB6069-9D4E-85D2-C1B6-D0ACAF46EF0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804" indent="-228804" eaLnBrk="1" hangingPunct="1">
              <a:spcBef>
                <a:spcPct val="0"/>
              </a:spcBef>
            </a:pPr>
            <a:endParaRPr lang="en-US" altLang="ko-KR" dirty="0"/>
          </a:p>
        </p:txBody>
      </p:sp>
      <p:sp>
        <p:nvSpPr>
          <p:cNvPr id="37892" name="슬라이드 번호 개체 틀 3">
            <a:extLst>
              <a:ext uri="{FF2B5EF4-FFF2-40B4-BE49-F238E27FC236}">
                <a16:creationId xmlns:a16="http://schemas.microsoft.com/office/drawing/2014/main" id="{40E3C961-D393-0588-5C96-E90DA93B38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D6F490-AFB2-42FF-A2B8-733F38F80CDA}" type="slidenum">
              <a:rPr lang="ko-KR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9595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62B31-8D48-4802-84C0-81F9B2F8F23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646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그림 21" descr="나뭇잎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825" y="0"/>
            <a:ext cx="406717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그림 25" descr="언덕.pn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002213"/>
            <a:ext cx="9144000" cy="185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그림 19" descr="나무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050" y="4581525"/>
            <a:ext cx="111918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그림 27" descr="별빛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3575" y="2420938"/>
            <a:ext cx="3995738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그림 26" descr="하단.png"/>
          <p:cNvPicPr>
            <a:picLocks noChangeAspect="1"/>
          </p:cNvPicPr>
          <p:nvPr userDrawn="1"/>
        </p:nvPicPr>
        <p:blipFill>
          <a:blip r:embed="rId9" cstate="print"/>
          <a:srcRect b="24808"/>
          <a:stretch>
            <a:fillRect/>
          </a:stretch>
        </p:blipFill>
        <p:spPr bwMode="auto">
          <a:xfrm>
            <a:off x="0" y="3500438"/>
            <a:ext cx="91440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그림 24" descr="어린이.png"/>
          <p:cNvPicPr>
            <a:picLocks noChangeAspect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24300" y="1911350"/>
            <a:ext cx="52197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그림 23" descr="별빛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78425" y="857250"/>
            <a:ext cx="3997325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그림 22" descr="반짝이.png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 rot="19625429">
            <a:off x="5538788" y="4516438"/>
            <a:ext cx="4054475" cy="197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28"/>
          <p:cNvSpPr txBox="1"/>
          <p:nvPr userDrawn="1"/>
        </p:nvSpPr>
        <p:spPr>
          <a:xfrm>
            <a:off x="-165100" y="6156325"/>
            <a:ext cx="2216150" cy="47625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 latinLnBrk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굴림" charset="-127"/>
                <a:cs typeface="Arial" pitchFamily="34" charset="0"/>
              </a:rPr>
              <a:t>LOGO</a:t>
            </a:r>
          </a:p>
          <a:p>
            <a:pPr algn="ctr" fontAlgn="auto" latinLnBrk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굴림" charset="-127"/>
                <a:cs typeface="Arial" pitchFamily="34" charset="0"/>
              </a:rPr>
              <a:t>INSERT LOGO</a:t>
            </a:r>
            <a:endParaRPr lang="en-US" altLang="ko-KR" sz="3200" b="1" dirty="0">
              <a:solidFill>
                <a:schemeClr val="bg1">
                  <a:lumMod val="85000"/>
                </a:schemeClr>
              </a:solidFill>
              <a:latin typeface="Arial" pitchFamily="34" charset="0"/>
              <a:ea typeface="굴림" charset="-127"/>
              <a:cs typeface="Arial" pitchFamily="34" charset="0"/>
            </a:endParaRPr>
          </a:p>
        </p:txBody>
      </p:sp>
      <p:pic>
        <p:nvPicPr>
          <p:cNvPr id="16" name="Picture 9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3850" y="5497513"/>
            <a:ext cx="1354138" cy="114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1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F3B86-DF46-4C59-B5C7-56E0BD1E230F}" type="datetime1">
              <a:rPr lang="ko-KR" altLang="en-US"/>
              <a:pPr>
                <a:defRPr/>
              </a:pPr>
              <a:t>2025-05-19</a:t>
            </a:fld>
            <a:endParaRPr lang="ko-KR" altLang="en-US"/>
          </a:p>
        </p:txBody>
      </p:sp>
      <p:sp>
        <p:nvSpPr>
          <p:cNvPr id="18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1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D050C-7246-43ED-B6E2-8A75C88B5F9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</a:defRPr>
            </a:lvl1pPr>
            <a:lvl2pPr>
              <a:defRPr baseline="0">
                <a:latin typeface="Microsoft JhengHei UI" panose="020B0604030504040204" pitchFamily="34" charset="-120"/>
              </a:defRPr>
            </a:lvl2pPr>
            <a:lvl3pPr>
              <a:defRPr baseline="0">
                <a:latin typeface="Microsoft JhengHei UI" panose="020B0604030504040204" pitchFamily="34" charset="-120"/>
              </a:defRPr>
            </a:lvl3pPr>
            <a:lvl4pPr>
              <a:defRPr baseline="0">
                <a:latin typeface="Microsoft JhengHei UI" panose="020B0604030504040204" pitchFamily="34" charset="-120"/>
              </a:defRPr>
            </a:lvl4pPr>
            <a:lvl5pPr>
              <a:defRPr baseline="0">
                <a:latin typeface="Microsoft JhengHei UI" panose="020B0604030504040204" pitchFamily="34" charset="-120"/>
              </a:defRPr>
            </a:lvl5pPr>
          </a:lstStyle>
          <a:p>
            <a:pPr lvl="0" rtl="0"/>
            <a:r>
              <a:rPr lang="zh-TW" altLang="en-US" noProof="0"/>
              <a:t>按一下以編輯母片文字樣式</a:t>
            </a:r>
          </a:p>
          <a:p>
            <a:pPr lvl="1" rtl="0"/>
            <a:r>
              <a:rPr lang="zh-TW" altLang="en-US" noProof="0"/>
              <a:t>第二層</a:t>
            </a:r>
          </a:p>
          <a:p>
            <a:pPr lvl="2" rtl="0"/>
            <a:r>
              <a:rPr lang="zh-TW" altLang="en-US" noProof="0"/>
              <a:t>第三層</a:t>
            </a:r>
          </a:p>
          <a:p>
            <a:pPr lvl="3" rtl="0"/>
            <a:r>
              <a:rPr lang="zh-TW" altLang="en-US" noProof="0"/>
              <a:t>第四層</a:t>
            </a:r>
          </a:p>
          <a:p>
            <a:pPr lvl="4" rtl="0"/>
            <a:r>
              <a:rPr lang="zh-TW" altLang="en-US" noProof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D36A904C-23C2-49BD-9EC5-D605FD0426A0}" type="datetime1">
              <a:rPr lang="ko-KR" altLang="en-US" smtClean="0"/>
              <a:pPr>
                <a:defRPr/>
              </a:pPr>
              <a:t>2025-05-19</a:t>
            </a:fld>
            <a:endParaRPr lang="ko-KR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90D32ECA-E9A6-4916-939D-2EA2819929E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924837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rtlCol="0" anchor="b"/>
          <a:lstStyle>
            <a:lvl1pPr>
              <a:defRPr sz="4500"/>
            </a:lvl1pPr>
          </a:lstStyle>
          <a:p>
            <a:pPr rtl="0"/>
            <a:r>
              <a:rPr lang="zh-TW" altLang="en-US" noProof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TW" altLang="en-US" noProof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D36A904C-23C2-49BD-9EC5-D605FD0426A0}" type="datetime1">
              <a:rPr lang="ko-KR" altLang="en-US" smtClean="0"/>
              <a:pPr>
                <a:defRPr/>
              </a:pPr>
              <a:t>2025-05-19</a:t>
            </a:fld>
            <a:endParaRPr lang="ko-KR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noProof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>
              <a:defRPr/>
            </a:pPr>
            <a:fld id="{90D32ECA-E9A6-4916-939D-2EA2819929E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526460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noProof="0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 rtlCol="0"/>
          <a:lstStyle/>
          <a:p>
            <a:pPr lvl="0" rtl="0"/>
            <a:r>
              <a:rPr lang="zh-TW" altLang="en-US" noProof="0"/>
              <a:t>按一下以編輯母片文字樣式</a:t>
            </a:r>
          </a:p>
          <a:p>
            <a:pPr lvl="1" rtl="0"/>
            <a:r>
              <a:rPr lang="zh-TW" altLang="en-US" noProof="0"/>
              <a:t>第二層</a:t>
            </a:r>
          </a:p>
          <a:p>
            <a:pPr lvl="2" rtl="0"/>
            <a:r>
              <a:rPr lang="zh-TW" altLang="en-US" noProof="0"/>
              <a:t>第三層</a:t>
            </a:r>
          </a:p>
          <a:p>
            <a:pPr lvl="3" rtl="0"/>
            <a:r>
              <a:rPr lang="zh-TW" altLang="en-US" noProof="0"/>
              <a:t>第四層</a:t>
            </a:r>
          </a:p>
          <a:p>
            <a:pPr lvl="4" rtl="0"/>
            <a:r>
              <a:rPr lang="zh-TW" altLang="en-US" noProof="0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 rtlCol="0"/>
          <a:lstStyle/>
          <a:p>
            <a:pPr lvl="0" rtl="0"/>
            <a:r>
              <a:rPr lang="zh-TW" altLang="en-US" noProof="0"/>
              <a:t>按一下以編輯母片文字樣式</a:t>
            </a:r>
          </a:p>
          <a:p>
            <a:pPr lvl="1" rtl="0"/>
            <a:r>
              <a:rPr lang="zh-TW" altLang="en-US" noProof="0"/>
              <a:t>第二層</a:t>
            </a:r>
          </a:p>
          <a:p>
            <a:pPr lvl="2" rtl="0"/>
            <a:r>
              <a:rPr lang="zh-TW" altLang="en-US" noProof="0"/>
              <a:t>第三層</a:t>
            </a:r>
          </a:p>
          <a:p>
            <a:pPr lvl="3" rtl="0"/>
            <a:r>
              <a:rPr lang="zh-TW" altLang="en-US" noProof="0"/>
              <a:t>第四層</a:t>
            </a:r>
          </a:p>
          <a:p>
            <a:pPr lvl="4" rtl="0"/>
            <a:r>
              <a:rPr lang="zh-TW" altLang="en-US" noProof="0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D36A904C-23C2-49BD-9EC5-D605FD0426A0}" type="datetime1">
              <a:rPr lang="ko-KR" altLang="en-US" smtClean="0"/>
              <a:pPr>
                <a:defRPr/>
              </a:pPr>
              <a:t>2025-05-19</a:t>
            </a:fld>
            <a:endParaRPr lang="ko-KR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noProof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>
              <a:defRPr/>
            </a:pPr>
            <a:fld id="{90D32ECA-E9A6-4916-939D-2EA2819929E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391167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 rtlCol="0"/>
          <a:lstStyle/>
          <a:p>
            <a:pPr rtl="0"/>
            <a:r>
              <a:rPr lang="zh-TW" altLang="en-US" noProof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zh-TW" altLang="en-US" noProof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 rtlCol="0"/>
          <a:lstStyle/>
          <a:p>
            <a:pPr lvl="0" rtl="0"/>
            <a:r>
              <a:rPr lang="zh-TW" altLang="en-US" noProof="0"/>
              <a:t>按一下以編輯母片文字樣式</a:t>
            </a:r>
          </a:p>
          <a:p>
            <a:pPr lvl="1" rtl="0"/>
            <a:r>
              <a:rPr lang="zh-TW" altLang="en-US" noProof="0"/>
              <a:t>第二層</a:t>
            </a:r>
          </a:p>
          <a:p>
            <a:pPr lvl="2" rtl="0"/>
            <a:r>
              <a:rPr lang="zh-TW" altLang="en-US" noProof="0"/>
              <a:t>第三層</a:t>
            </a:r>
          </a:p>
          <a:p>
            <a:pPr lvl="3" rtl="0"/>
            <a:r>
              <a:rPr lang="zh-TW" altLang="en-US" noProof="0"/>
              <a:t>第四層</a:t>
            </a:r>
          </a:p>
          <a:p>
            <a:pPr lvl="4" rtl="0"/>
            <a:r>
              <a:rPr lang="zh-TW" altLang="en-US" noProof="0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zh-TW" altLang="en-US" noProof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 rtlCol="0"/>
          <a:lstStyle/>
          <a:p>
            <a:pPr lvl="0" rtl="0"/>
            <a:r>
              <a:rPr lang="zh-TW" altLang="en-US" noProof="0"/>
              <a:t>按一下以編輯母片文字樣式</a:t>
            </a:r>
          </a:p>
          <a:p>
            <a:pPr lvl="1" rtl="0"/>
            <a:r>
              <a:rPr lang="zh-TW" altLang="en-US" noProof="0"/>
              <a:t>第二層</a:t>
            </a:r>
          </a:p>
          <a:p>
            <a:pPr lvl="2" rtl="0"/>
            <a:r>
              <a:rPr lang="zh-TW" altLang="en-US" noProof="0"/>
              <a:t>第三層</a:t>
            </a:r>
          </a:p>
          <a:p>
            <a:pPr lvl="3" rtl="0"/>
            <a:r>
              <a:rPr lang="zh-TW" altLang="en-US" noProof="0"/>
              <a:t>第四層</a:t>
            </a:r>
          </a:p>
          <a:p>
            <a:pPr lvl="4" rtl="0"/>
            <a:r>
              <a:rPr lang="zh-TW" altLang="en-US" noProof="0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D36A904C-23C2-49BD-9EC5-D605FD0426A0}" type="datetime1">
              <a:rPr lang="ko-KR" altLang="en-US" smtClean="0"/>
              <a:pPr>
                <a:defRPr/>
              </a:pPr>
              <a:t>2025-05-19</a:t>
            </a:fld>
            <a:endParaRPr lang="ko-KR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noProof="0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>
              <a:defRPr/>
            </a:pPr>
            <a:fld id="{90D32ECA-E9A6-4916-939D-2EA2819929E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458701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noProof="0" dirty="0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D36A904C-23C2-49BD-9EC5-D605FD0426A0}" type="datetime1">
              <a:rPr lang="ko-KR" altLang="en-US" smtClean="0"/>
              <a:pPr>
                <a:defRPr/>
              </a:pPr>
              <a:t>2025-05-19</a:t>
            </a:fld>
            <a:endParaRPr lang="ko-KR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noProof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>
              <a:defRPr/>
            </a:pPr>
            <a:fld id="{90D32ECA-E9A6-4916-939D-2EA2819929E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3129910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D36A904C-23C2-49BD-9EC5-D605FD0426A0}" type="datetime1">
              <a:rPr lang="ko-KR" altLang="en-US" smtClean="0"/>
              <a:pPr>
                <a:defRPr/>
              </a:pPr>
              <a:t>2025-05-19</a:t>
            </a:fld>
            <a:endParaRPr lang="ko-KR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90D32ECA-E9A6-4916-939D-2EA2819929E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4677782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rtlCol="0" anchor="b"/>
          <a:lstStyle>
            <a:lvl1pPr>
              <a:defRPr sz="2400" baseline="0">
                <a:latin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 rtlCol="0"/>
          <a:lstStyle>
            <a:lvl1pPr>
              <a:defRPr sz="2400" baseline="0">
                <a:latin typeface="Microsoft JhengHei UI" panose="020B0604030504040204" pitchFamily="34" charset="-120"/>
              </a:defRPr>
            </a:lvl1pPr>
            <a:lvl2pPr>
              <a:defRPr sz="2100" baseline="0">
                <a:latin typeface="Microsoft JhengHei UI" panose="020B0604030504040204" pitchFamily="34" charset="-120"/>
              </a:defRPr>
            </a:lvl2pPr>
            <a:lvl3pPr>
              <a:defRPr sz="1800" baseline="0">
                <a:latin typeface="Microsoft JhengHei UI" panose="020B0604030504040204" pitchFamily="34" charset="-120"/>
              </a:defRPr>
            </a:lvl3pPr>
            <a:lvl4pPr>
              <a:defRPr sz="1500" baseline="0">
                <a:latin typeface="Microsoft JhengHei UI" panose="020B0604030504040204" pitchFamily="34" charset="-120"/>
              </a:defRPr>
            </a:lvl4pPr>
            <a:lvl5pPr>
              <a:defRPr sz="1500" baseline="0">
                <a:latin typeface="Microsoft JhengHei UI" panose="020B0604030504040204" pitchFamily="34" charset="-12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rtl="0"/>
            <a:r>
              <a:rPr lang="zh-TW" altLang="en-US" noProof="0"/>
              <a:t>按一下以編輯母片文字樣式</a:t>
            </a:r>
          </a:p>
          <a:p>
            <a:pPr lvl="1" rtl="0"/>
            <a:r>
              <a:rPr lang="zh-TW" altLang="en-US" noProof="0"/>
              <a:t>第二層</a:t>
            </a:r>
          </a:p>
          <a:p>
            <a:pPr lvl="2" rtl="0"/>
            <a:r>
              <a:rPr lang="zh-TW" altLang="en-US" noProof="0"/>
              <a:t>第三層</a:t>
            </a:r>
          </a:p>
          <a:p>
            <a:pPr lvl="3" rtl="0"/>
            <a:r>
              <a:rPr lang="zh-TW" altLang="en-US" noProof="0"/>
              <a:t>第四層</a:t>
            </a:r>
          </a:p>
          <a:p>
            <a:pPr lvl="4" rtl="0"/>
            <a:r>
              <a:rPr lang="zh-TW" altLang="en-US" noProof="0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 rtlCol="0"/>
          <a:lstStyle>
            <a:lvl1pPr marL="0" indent="0">
              <a:buNone/>
              <a:defRPr sz="1200" baseline="0">
                <a:latin typeface="Microsoft JhengHei UI" panose="020B0604030504040204" pitchFamily="34" charset="-12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zh-TW" altLang="en-US" noProof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D36A904C-23C2-49BD-9EC5-D605FD0426A0}" type="datetime1">
              <a:rPr lang="ko-KR" altLang="en-US" smtClean="0"/>
              <a:pPr>
                <a:defRPr/>
              </a:pPr>
              <a:t>2025-05-19</a:t>
            </a:fld>
            <a:endParaRPr lang="ko-KR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90D32ECA-E9A6-4916-939D-2EA2819929E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9012143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rtlCol="0" anchor="b"/>
          <a:lstStyle>
            <a:lvl1pPr>
              <a:defRPr sz="2400" baseline="0">
                <a:latin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/>
          <a:lstStyle>
            <a:lvl1pPr marL="0" indent="0">
              <a:buNone/>
              <a:defRPr sz="2400" baseline="0">
                <a:latin typeface="Microsoft JhengHei UI" panose="020B0604030504040204" pitchFamily="34" charset="-12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rtl="0"/>
            <a:r>
              <a:rPr lang="zh-TW" altLang="en-US" noProof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 rtlCol="0"/>
          <a:lstStyle>
            <a:lvl1pPr marL="0" indent="0">
              <a:buNone/>
              <a:defRPr sz="1200" baseline="0">
                <a:latin typeface="Microsoft JhengHei UI" panose="020B0604030504040204" pitchFamily="34" charset="-12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zh-TW" altLang="en-US" noProof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D36A904C-23C2-49BD-9EC5-D605FD0426A0}" type="datetime1">
              <a:rPr lang="ko-KR" altLang="en-US" smtClean="0"/>
              <a:pPr>
                <a:defRPr/>
              </a:pPr>
              <a:t>2025-05-19</a:t>
            </a:fld>
            <a:endParaRPr lang="ko-KR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90D32ECA-E9A6-4916-939D-2EA2819929E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1327348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g object 17"/>
          <p:cNvSpPr/>
          <p:nvPr/>
        </p:nvSpPr>
        <p:spPr>
          <a:xfrm>
            <a:off x="-13720" y="6286501"/>
            <a:ext cx="8108633" cy="269875"/>
          </a:xfrm>
          <a:custGeom>
            <a:avLst/>
            <a:gdLst/>
            <a:ahLst/>
            <a:cxnLst/>
            <a:rect l="l" t="t" r="r" b="b"/>
            <a:pathLst>
              <a:path w="10811510" h="269875">
                <a:moveTo>
                  <a:pt x="10811256" y="0"/>
                </a:moveTo>
                <a:lnTo>
                  <a:pt x="0" y="0"/>
                </a:lnTo>
                <a:lnTo>
                  <a:pt x="0" y="269748"/>
                </a:lnTo>
                <a:lnTo>
                  <a:pt x="10811256" y="269748"/>
                </a:lnTo>
                <a:lnTo>
                  <a:pt x="10811256" y="0"/>
                </a:lnTo>
                <a:close/>
              </a:path>
            </a:pathLst>
          </a:custGeom>
          <a:solidFill>
            <a:srgbClr val="996633">
              <a:alpha val="50195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bg object 22"/>
          <p:cNvSpPr/>
          <p:nvPr/>
        </p:nvSpPr>
        <p:spPr>
          <a:xfrm>
            <a:off x="7980426" y="6286501"/>
            <a:ext cx="268605" cy="268605"/>
          </a:xfrm>
          <a:custGeom>
            <a:avLst/>
            <a:gdLst/>
            <a:ahLst/>
            <a:cxnLst/>
            <a:rect l="l" t="t" r="r" b="b"/>
            <a:pathLst>
              <a:path w="358140" h="268604">
                <a:moveTo>
                  <a:pt x="358139" y="0"/>
                </a:moveTo>
                <a:lnTo>
                  <a:pt x="67055" y="0"/>
                </a:lnTo>
                <a:lnTo>
                  <a:pt x="0" y="268224"/>
                </a:lnTo>
                <a:lnTo>
                  <a:pt x="291083" y="268224"/>
                </a:lnTo>
                <a:lnTo>
                  <a:pt x="358139" y="0"/>
                </a:lnTo>
                <a:close/>
              </a:path>
            </a:pathLst>
          </a:custGeom>
          <a:solidFill>
            <a:srgbClr val="CCB19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bg object 23"/>
          <p:cNvSpPr/>
          <p:nvPr/>
        </p:nvSpPr>
        <p:spPr>
          <a:xfrm>
            <a:off x="8579357" y="6288024"/>
            <a:ext cx="268605" cy="268605"/>
          </a:xfrm>
          <a:custGeom>
            <a:avLst/>
            <a:gdLst/>
            <a:ahLst/>
            <a:cxnLst/>
            <a:rect l="l" t="t" r="r" b="b"/>
            <a:pathLst>
              <a:path w="358140" h="268604">
                <a:moveTo>
                  <a:pt x="358139" y="0"/>
                </a:moveTo>
                <a:lnTo>
                  <a:pt x="67055" y="0"/>
                </a:lnTo>
                <a:lnTo>
                  <a:pt x="0" y="268223"/>
                </a:lnTo>
                <a:lnTo>
                  <a:pt x="291083" y="268223"/>
                </a:lnTo>
                <a:lnTo>
                  <a:pt x="358139" y="0"/>
                </a:lnTo>
                <a:close/>
              </a:path>
            </a:pathLst>
          </a:custGeom>
          <a:solidFill>
            <a:srgbClr val="9EE1C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bg object 24"/>
          <p:cNvSpPr/>
          <p:nvPr/>
        </p:nvSpPr>
        <p:spPr>
          <a:xfrm>
            <a:off x="8867394" y="6286501"/>
            <a:ext cx="270034" cy="268605"/>
          </a:xfrm>
          <a:custGeom>
            <a:avLst/>
            <a:gdLst/>
            <a:ahLst/>
            <a:cxnLst/>
            <a:rect l="l" t="t" r="r" b="b"/>
            <a:pathLst>
              <a:path w="360045" h="268604">
                <a:moveTo>
                  <a:pt x="359663" y="0"/>
                </a:moveTo>
                <a:lnTo>
                  <a:pt x="67055" y="0"/>
                </a:lnTo>
                <a:lnTo>
                  <a:pt x="0" y="268224"/>
                </a:lnTo>
                <a:lnTo>
                  <a:pt x="292607" y="268224"/>
                </a:lnTo>
                <a:lnTo>
                  <a:pt x="359663" y="0"/>
                </a:lnTo>
                <a:close/>
              </a:path>
            </a:pathLst>
          </a:custGeom>
          <a:solidFill>
            <a:srgbClr val="DFF5E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bg object 25"/>
          <p:cNvSpPr/>
          <p:nvPr/>
        </p:nvSpPr>
        <p:spPr>
          <a:xfrm>
            <a:off x="8277606" y="6286501"/>
            <a:ext cx="270034" cy="268605"/>
          </a:xfrm>
          <a:custGeom>
            <a:avLst/>
            <a:gdLst/>
            <a:ahLst/>
            <a:cxnLst/>
            <a:rect l="l" t="t" r="r" b="b"/>
            <a:pathLst>
              <a:path w="360045" h="268604">
                <a:moveTo>
                  <a:pt x="359664" y="0"/>
                </a:moveTo>
                <a:lnTo>
                  <a:pt x="67056" y="0"/>
                </a:lnTo>
                <a:lnTo>
                  <a:pt x="0" y="268224"/>
                </a:lnTo>
                <a:lnTo>
                  <a:pt x="292608" y="268224"/>
                </a:lnTo>
                <a:lnTo>
                  <a:pt x="359664" y="0"/>
                </a:lnTo>
                <a:close/>
              </a:path>
            </a:pathLst>
          </a:custGeom>
          <a:solidFill>
            <a:srgbClr val="34AA87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79385" y="2542488"/>
            <a:ext cx="6785229" cy="4570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550985" y="4199662"/>
            <a:ext cx="4042029" cy="290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1" i="0">
                <a:solidFill>
                  <a:srgbClr val="22735D"/>
                </a:solidFill>
                <a:latin typeface="Noto Sans CJK HK"/>
                <a:cs typeface="Noto Sans CJK HK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5/19/2025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201E7BB9-3EE3-8C2E-F743-BB6315FDDD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953" y="0"/>
            <a:ext cx="9144000" cy="86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6830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082489" y="277585"/>
            <a:ext cx="8074574" cy="269100"/>
          </a:xfrm>
          <a:prstGeom prst="rect">
            <a:avLst/>
          </a:prstGeom>
          <a:solidFill>
            <a:srgbClr val="99663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-13063" y="6286500"/>
            <a:ext cx="8121640" cy="269422"/>
          </a:xfrm>
          <a:prstGeom prst="rect">
            <a:avLst/>
          </a:prstGeom>
          <a:solidFill>
            <a:srgbClr val="99663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平行四邊形 11"/>
          <p:cNvSpPr/>
          <p:nvPr userDrawn="1"/>
        </p:nvSpPr>
        <p:spPr>
          <a:xfrm>
            <a:off x="907677" y="277585"/>
            <a:ext cx="268941" cy="269101"/>
          </a:xfrm>
          <a:prstGeom prst="parallelogram">
            <a:avLst/>
          </a:prstGeom>
          <a:solidFill>
            <a:srgbClr val="CCB2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平行四邊形 12"/>
          <p:cNvSpPr/>
          <p:nvPr userDrawn="1"/>
        </p:nvSpPr>
        <p:spPr>
          <a:xfrm rot="10800000">
            <a:off x="7980638" y="6286178"/>
            <a:ext cx="268941" cy="269101"/>
          </a:xfrm>
          <a:prstGeom prst="parallelogram">
            <a:avLst/>
          </a:prstGeom>
          <a:solidFill>
            <a:srgbClr val="CCB2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7" name="圖片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248"/>
            <a:ext cx="9142224" cy="5734409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1" y="546685"/>
            <a:ext cx="9136700" cy="5739492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平行四邊形 17"/>
          <p:cNvSpPr/>
          <p:nvPr userDrawn="1"/>
        </p:nvSpPr>
        <p:spPr>
          <a:xfrm>
            <a:off x="0" y="277586"/>
            <a:ext cx="268941" cy="269101"/>
          </a:xfrm>
          <a:prstGeom prst="parallelogram">
            <a:avLst/>
          </a:prstGeom>
          <a:solidFill>
            <a:srgbClr val="EFD8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平行四邊形 18"/>
          <p:cNvSpPr/>
          <p:nvPr userDrawn="1"/>
        </p:nvSpPr>
        <p:spPr>
          <a:xfrm>
            <a:off x="302559" y="277586"/>
            <a:ext cx="268941" cy="269101"/>
          </a:xfrm>
          <a:prstGeom prst="parallelogram">
            <a:avLst/>
          </a:prstGeom>
          <a:solidFill>
            <a:srgbClr val="EDCA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平行四邊形 19"/>
          <p:cNvSpPr/>
          <p:nvPr userDrawn="1"/>
        </p:nvSpPr>
        <p:spPr>
          <a:xfrm>
            <a:off x="605118" y="277586"/>
            <a:ext cx="268941" cy="269101"/>
          </a:xfrm>
          <a:prstGeom prst="parallelogram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平行四邊形 20"/>
          <p:cNvSpPr/>
          <p:nvPr userDrawn="1"/>
        </p:nvSpPr>
        <p:spPr>
          <a:xfrm>
            <a:off x="8579297" y="6287882"/>
            <a:ext cx="268941" cy="269101"/>
          </a:xfrm>
          <a:prstGeom prst="parallelogram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平行四邊形 21"/>
          <p:cNvSpPr/>
          <p:nvPr userDrawn="1"/>
        </p:nvSpPr>
        <p:spPr>
          <a:xfrm>
            <a:off x="8867759" y="6286178"/>
            <a:ext cx="268941" cy="269101"/>
          </a:xfrm>
          <a:prstGeom prst="parallelogram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平行四邊形 22"/>
          <p:cNvSpPr/>
          <p:nvPr userDrawn="1"/>
        </p:nvSpPr>
        <p:spPr>
          <a:xfrm>
            <a:off x="8278036" y="6286180"/>
            <a:ext cx="268941" cy="269101"/>
          </a:xfrm>
          <a:prstGeom prst="parallelogram">
            <a:avLst/>
          </a:prstGeom>
          <a:solidFill>
            <a:srgbClr val="34AA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8485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6197600"/>
            <a:ext cx="719138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B0853-6FB0-4B02-A2F2-F08844AC4538}" type="datetime1">
              <a:rPr lang="ko-KR" altLang="en-US"/>
              <a:pPr>
                <a:defRPr/>
              </a:pPr>
              <a:t>2025-05-19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A967E-79A2-49DB-AE23-BFBFECD8535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 b="81499"/>
          <a:stretch>
            <a:fillRect/>
          </a:stretch>
        </p:blipFill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D:\sookhyun\PPT\고급형\174. 세트_자연과 복지정책 02\PNG\나뭇잎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4900" y="0"/>
            <a:ext cx="3005138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000000">
                <a:alpha val="20000"/>
              </a:srgbClr>
            </a:outerShdw>
          </a:effectLst>
        </p:spPr>
      </p:pic>
      <p:pic>
        <p:nvPicPr>
          <p:cNvPr id="5" name="Picture 9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6093296"/>
            <a:ext cx="720725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605" y="31134"/>
            <a:ext cx="8229600" cy="763551"/>
          </a:xfrm>
        </p:spPr>
        <p:txBody>
          <a:bodyPr>
            <a:normAutofit/>
          </a:bodyPr>
          <a:lstStyle>
            <a:lvl1pPr>
              <a:defRPr sz="3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6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B1FEF-70C2-41E0-AFA7-ECC8DC6EDE55}" type="datetime1">
              <a:rPr lang="ko-KR" altLang="en-US"/>
              <a:pPr>
                <a:defRPr/>
              </a:pPr>
              <a:t>2025-05-19</a:t>
            </a:fld>
            <a:endParaRPr lang="ko-KR" altLang="en-US"/>
          </a:p>
        </p:txBody>
      </p:sp>
      <p:sp>
        <p:nvSpPr>
          <p:cNvPr id="7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140F4-6775-4856-90F8-B56DB4F6396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7600"/>
            <a:ext cx="720725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0C0B5-703B-4F7E-9B58-33EA0BAAF3EF}" type="datetime1">
              <a:rPr lang="ko-KR" altLang="en-US"/>
              <a:pPr>
                <a:defRPr/>
              </a:pPr>
              <a:t>2025-05-19</a:t>
            </a:fld>
            <a:endParaRPr lang="ko-KR" altLang="en-US" dirty="0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CD2FE-186A-4F97-A01D-2BC187643AC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 descr="나비.png"/>
          <p:cNvPicPr>
            <a:picLocks noChangeAspect="1"/>
          </p:cNvPicPr>
          <p:nvPr userDrawn="1"/>
        </p:nvPicPr>
        <p:blipFill>
          <a:blip r:embed="rId2" cstate="print"/>
          <a:srcRect l="53795" r="16418"/>
          <a:stretch>
            <a:fillRect/>
          </a:stretch>
        </p:blipFill>
        <p:spPr bwMode="auto">
          <a:xfrm rot="565956">
            <a:off x="4556125" y="1982788"/>
            <a:ext cx="1587500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6197600"/>
            <a:ext cx="720725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35C0D-C887-472B-85F0-D2463F14DC9A}" type="datetime1">
              <a:rPr lang="ko-KR" altLang="en-US"/>
              <a:pPr>
                <a:defRPr/>
              </a:pPr>
              <a:t>2025-05-19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DA01D-1E3D-4671-A5EA-79102E5F6F5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rtlCol="0" anchor="b"/>
          <a:lstStyle>
            <a:lvl1pPr algn="ctr">
              <a:defRPr sz="4500" baseline="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 rtlCol="0"/>
          <a:lstStyle>
            <a:lvl1pPr marL="0" indent="0" algn="ctr">
              <a:buNone/>
              <a:defRPr sz="1800" baseline="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rtl="0"/>
            <a:r>
              <a:rPr lang="zh-TW" altLang="en-US" noProof="0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D36A904C-23C2-49BD-9EC5-D605FD0426A0}" type="datetime1">
              <a:rPr lang="ko-KR" altLang="en-US" smtClean="0"/>
              <a:pPr>
                <a:defRPr/>
              </a:pPr>
              <a:t>2025-05-19</a:t>
            </a:fld>
            <a:endParaRPr lang="ko-KR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90D32ECA-E9A6-4916-939D-2EA2819929E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grpSp>
        <p:nvGrpSpPr>
          <p:cNvPr id="7" name="群組 6"/>
          <p:cNvGrpSpPr/>
          <p:nvPr/>
        </p:nvGrpSpPr>
        <p:grpSpPr>
          <a:xfrm>
            <a:off x="0" y="-17227"/>
            <a:ext cx="9165771" cy="7054380"/>
            <a:chOff x="-29028" y="0"/>
            <a:chExt cx="12221028" cy="7054380"/>
          </a:xfrm>
        </p:grpSpPr>
        <p:pic>
          <p:nvPicPr>
            <p:cNvPr id="8" name="圖片 7"/>
            <p:cNvPicPr>
              <a:picLocks noChangeAspect="1"/>
            </p:cNvPicPr>
            <p:nvPr/>
          </p:nvPicPr>
          <p:blipFill rotWithShape="1">
            <a:blip r:embed="rId2"/>
            <a:srcRect l="9721"/>
            <a:stretch/>
          </p:blipFill>
          <p:spPr>
            <a:xfrm>
              <a:off x="-29028" y="0"/>
              <a:ext cx="12221028" cy="7054380"/>
            </a:xfrm>
            <a:prstGeom prst="rect">
              <a:avLst/>
            </a:prstGeom>
          </p:spPr>
        </p:pic>
        <p:grpSp>
          <p:nvGrpSpPr>
            <p:cNvPr id="9" name="群組 8"/>
            <p:cNvGrpSpPr/>
            <p:nvPr/>
          </p:nvGrpSpPr>
          <p:grpSpPr>
            <a:xfrm>
              <a:off x="7045160" y="3839994"/>
              <a:ext cx="3270049" cy="647652"/>
              <a:chOff x="7045160" y="3839994"/>
              <a:chExt cx="3270049" cy="647652"/>
            </a:xfrm>
          </p:grpSpPr>
          <p:sp>
            <p:nvSpPr>
              <p:cNvPr id="10" name="圓角矩形 9"/>
              <p:cNvSpPr/>
              <p:nvPr/>
            </p:nvSpPr>
            <p:spPr>
              <a:xfrm rot="21089594">
                <a:off x="7045160" y="3851771"/>
                <a:ext cx="137982" cy="52984"/>
              </a:xfrm>
              <a:prstGeom prst="roundRect">
                <a:avLst>
                  <a:gd name="adj" fmla="val 50000"/>
                </a:avLst>
              </a:prstGeom>
              <a:solidFill>
                <a:srgbClr val="FDD0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zh-TW" altLang="en-US" baseline="0" noProof="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11" name="圓角矩形 10"/>
              <p:cNvSpPr/>
              <p:nvPr/>
            </p:nvSpPr>
            <p:spPr>
              <a:xfrm rot="1079854">
                <a:off x="8681648" y="3924583"/>
                <a:ext cx="137982" cy="52984"/>
              </a:xfrm>
              <a:prstGeom prst="roundRect">
                <a:avLst>
                  <a:gd name="adj" fmla="val 50000"/>
                </a:avLst>
              </a:prstGeom>
              <a:solidFill>
                <a:srgbClr val="FDD0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zh-TW" altLang="en-US" baseline="0" noProof="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12" name="圓角矩形 11"/>
              <p:cNvSpPr/>
              <p:nvPr/>
            </p:nvSpPr>
            <p:spPr>
              <a:xfrm rot="20999673">
                <a:off x="10177227" y="3839994"/>
                <a:ext cx="137982" cy="52984"/>
              </a:xfrm>
              <a:prstGeom prst="roundRect">
                <a:avLst>
                  <a:gd name="adj" fmla="val 50000"/>
                </a:avLst>
              </a:prstGeom>
              <a:solidFill>
                <a:srgbClr val="FDD0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zh-TW" altLang="en-US" baseline="0" noProof="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13" name="圓角矩形 12"/>
              <p:cNvSpPr/>
              <p:nvPr/>
            </p:nvSpPr>
            <p:spPr>
              <a:xfrm rot="1030604">
                <a:off x="10162266" y="4434662"/>
                <a:ext cx="137982" cy="52984"/>
              </a:xfrm>
              <a:prstGeom prst="roundRect">
                <a:avLst>
                  <a:gd name="adj" fmla="val 50000"/>
                </a:avLst>
              </a:prstGeom>
              <a:solidFill>
                <a:srgbClr val="FDD0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zh-TW" altLang="en-US" baseline="0" noProof="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</p:grpSp>
      </p:grpSp>
      <p:sp>
        <p:nvSpPr>
          <p:cNvPr id="14" name="橢圓​​ 13"/>
          <p:cNvSpPr/>
          <p:nvPr/>
        </p:nvSpPr>
        <p:spPr>
          <a:xfrm>
            <a:off x="6719338" y="2854090"/>
            <a:ext cx="504826" cy="67310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baseline="0" noProof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320219" y="2351627"/>
            <a:ext cx="504826" cy="67310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baseline="0" noProof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6" name="等腰三角形 15"/>
          <p:cNvSpPr/>
          <p:nvPr/>
        </p:nvSpPr>
        <p:spPr>
          <a:xfrm>
            <a:off x="6310567" y="2180989"/>
            <a:ext cx="504826" cy="6731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baseline="0" noProof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7" name="平形四邊形 16"/>
          <p:cNvSpPr/>
          <p:nvPr/>
        </p:nvSpPr>
        <p:spPr>
          <a:xfrm>
            <a:off x="5657077" y="2200692"/>
            <a:ext cx="504826" cy="673101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baseline="0" noProof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8" name="心形 17"/>
          <p:cNvSpPr/>
          <p:nvPr/>
        </p:nvSpPr>
        <p:spPr>
          <a:xfrm>
            <a:off x="7921099" y="2133346"/>
            <a:ext cx="504826" cy="673101"/>
          </a:xfrm>
          <a:prstGeom prst="hear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baseline="0" noProof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7540144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標題投影片"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 rotWithShape="1">
          <a:blip r:embed="rId2"/>
          <a:srcRect r="36869"/>
          <a:stretch/>
        </p:blipFill>
        <p:spPr>
          <a:xfrm>
            <a:off x="3992743" y="1624994"/>
            <a:ext cx="5151257" cy="5092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28405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 rtlCol="0"/>
          <a:lstStyle>
            <a:lvl1pPr marL="0" indent="0" algn="ctr">
              <a:buNone/>
              <a:defRPr sz="1800" baseline="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rtl="0"/>
            <a:r>
              <a:rPr lang="zh-TW" altLang="en-US" noProof="0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D36A904C-23C2-49BD-9EC5-D605FD0426A0}" type="datetime1">
              <a:rPr lang="ko-KR" altLang="en-US" smtClean="0"/>
              <a:pPr>
                <a:defRPr/>
              </a:pPr>
              <a:t>2025-05-19</a:t>
            </a:fld>
            <a:endParaRPr lang="ko-KR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90D32ECA-E9A6-4916-939D-2EA2819929E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grpSp>
        <p:nvGrpSpPr>
          <p:cNvPr id="7" name="群組 6"/>
          <p:cNvGrpSpPr/>
          <p:nvPr/>
        </p:nvGrpSpPr>
        <p:grpSpPr>
          <a:xfrm>
            <a:off x="0" y="1"/>
            <a:ext cx="9201150" cy="6887497"/>
            <a:chOff x="0" y="-29497"/>
            <a:chExt cx="12268200" cy="6887497"/>
          </a:xfrm>
        </p:grpSpPr>
        <p:pic>
          <p:nvPicPr>
            <p:cNvPr id="8" name="圖片 7"/>
            <p:cNvPicPr>
              <a:picLocks noChangeAspect="1"/>
            </p:cNvPicPr>
            <p:nvPr/>
          </p:nvPicPr>
          <p:blipFill rotWithShape="1">
            <a:blip r:embed="rId2"/>
            <a:srcRect l="6570" t="16308"/>
            <a:stretch/>
          </p:blipFill>
          <p:spPr>
            <a:xfrm>
              <a:off x="0" y="-29497"/>
              <a:ext cx="12268200" cy="6887497"/>
            </a:xfrm>
            <a:prstGeom prst="rect">
              <a:avLst/>
            </a:prstGeom>
          </p:spPr>
        </p:pic>
        <p:sp>
          <p:nvSpPr>
            <p:cNvPr id="9" name="圓角矩形 8"/>
            <p:cNvSpPr/>
            <p:nvPr/>
          </p:nvSpPr>
          <p:spPr>
            <a:xfrm rot="4396381">
              <a:off x="8532461" y="4718058"/>
              <a:ext cx="94108" cy="27432"/>
            </a:xfrm>
            <a:prstGeom prst="roundRect">
              <a:avLst>
                <a:gd name="adj" fmla="val 50000"/>
              </a:avLst>
            </a:prstGeom>
            <a:solidFill>
              <a:srgbClr val="FDCA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TW" altLang="en-US" baseline="0" noProof="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10" name="圓角矩形 9"/>
            <p:cNvSpPr/>
            <p:nvPr/>
          </p:nvSpPr>
          <p:spPr>
            <a:xfrm rot="4396381">
              <a:off x="10296967" y="4718059"/>
              <a:ext cx="94108" cy="27432"/>
            </a:xfrm>
            <a:prstGeom prst="roundRect">
              <a:avLst>
                <a:gd name="adj" fmla="val 50000"/>
              </a:avLst>
            </a:prstGeom>
            <a:solidFill>
              <a:srgbClr val="FDCA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TW" altLang="en-US" baseline="0" noProof="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sp>
        <p:nvSpPr>
          <p:cNvPr id="11" name="橢圓​​ 10"/>
          <p:cNvSpPr/>
          <p:nvPr/>
        </p:nvSpPr>
        <p:spPr>
          <a:xfrm>
            <a:off x="7180320" y="2632844"/>
            <a:ext cx="504826" cy="67310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baseline="0" noProof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420740" y="1733837"/>
            <a:ext cx="504826" cy="67310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baseline="0" noProof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3" name="等腰三角形 12"/>
          <p:cNvSpPr/>
          <p:nvPr/>
        </p:nvSpPr>
        <p:spPr>
          <a:xfrm>
            <a:off x="6649981" y="1741461"/>
            <a:ext cx="504826" cy="6731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baseline="0" noProof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4" name="平形四邊形 13"/>
          <p:cNvSpPr/>
          <p:nvPr/>
        </p:nvSpPr>
        <p:spPr>
          <a:xfrm>
            <a:off x="6471282" y="2797943"/>
            <a:ext cx="504826" cy="673101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baseline="0" noProof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5" name="心形 14"/>
          <p:cNvSpPr/>
          <p:nvPr/>
        </p:nvSpPr>
        <p:spPr>
          <a:xfrm>
            <a:off x="8040675" y="2283593"/>
            <a:ext cx="504826" cy="673101"/>
          </a:xfrm>
          <a:prstGeom prst="hear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baseline="0" noProof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6" name="標題 15">
            <a:extLst>
              <a:ext uri="{FF2B5EF4-FFF2-40B4-BE49-F238E27FC236}">
                <a16:creationId xmlns:a16="http://schemas.microsoft.com/office/drawing/2014/main" id="{5217CD73-2733-4306-A846-BC3B4BCC1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aseline="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541361303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4099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 latinLnBrk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36A904C-23C2-49BD-9EC5-D605FD0426A0}" type="datetime1">
              <a:rPr lang="ko-KR" altLang="en-US"/>
              <a:pPr>
                <a:defRPr/>
              </a:pPr>
              <a:t>2025-05-19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 latinLnBrk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0D32ECA-E9A6-4916-939D-2EA2819929E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HY견고딕" pitchFamily="18" charset="-127"/>
          <a:ea typeface="HY견고딕" pitchFamily="18" charset="-127"/>
          <a:cs typeface="HY견고딕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HY견고딕" pitchFamily="18" charset="-127"/>
          <a:ea typeface="HY견고딕" pitchFamily="18" charset="-127"/>
          <a:cs typeface="HY견고딕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HY견고딕" pitchFamily="18" charset="-127"/>
          <a:ea typeface="HY견고딕" pitchFamily="18" charset="-127"/>
          <a:cs typeface="HY견고딕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HY견고딕" pitchFamily="18" charset="-127"/>
          <a:ea typeface="HY견고딕" pitchFamily="18" charset="-127"/>
          <a:cs typeface="HY견고딕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HY견고딕" pitchFamily="18" charset="-127"/>
          <a:ea typeface="HY견고딕" pitchFamily="18" charset="-127"/>
          <a:cs typeface="HY견고딕"/>
        </a:defRPr>
      </a:lvl5pPr>
      <a:lvl6pPr marL="457200" algn="l" rtl="0" fontAlgn="base" latinLnBrk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HY견고딕" pitchFamily="18" charset="-127"/>
          <a:ea typeface="HY견고딕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HY견고딕" pitchFamily="18" charset="-127"/>
          <a:ea typeface="HY견고딕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HY견고딕" pitchFamily="18" charset="-127"/>
          <a:ea typeface="HY견고딕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HY견고딕" pitchFamily="18" charset="-127"/>
          <a:ea typeface="HY견고딕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 userDrawn="1"/>
        </p:nvSpPr>
        <p:spPr>
          <a:xfrm>
            <a:off x="214313" y="428625"/>
            <a:ext cx="8715375" cy="6215063"/>
          </a:xfrm>
          <a:prstGeom prst="roundRect">
            <a:avLst>
              <a:gd name="adj" fmla="val 5831"/>
            </a:avLst>
          </a:prstGeom>
          <a:solidFill>
            <a:schemeClr val="bg1">
              <a:lumMod val="65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1">
              <a:defRPr/>
            </a:pPr>
            <a:endParaRPr lang="ko-KR" altLang="en-US"/>
          </a:p>
        </p:txBody>
      </p:sp>
      <p:grpSp>
        <p:nvGrpSpPr>
          <p:cNvPr id="5123" name="그룹 69"/>
          <p:cNvGrpSpPr>
            <a:grpSpLocks/>
          </p:cNvGrpSpPr>
          <p:nvPr userDrawn="1"/>
        </p:nvGrpSpPr>
        <p:grpSpPr bwMode="auto">
          <a:xfrm>
            <a:off x="642938" y="214313"/>
            <a:ext cx="2357437" cy="519112"/>
            <a:chOff x="171450" y="5473700"/>
            <a:chExt cx="2711450" cy="519351"/>
          </a:xfrm>
        </p:grpSpPr>
        <p:sp>
          <p:nvSpPr>
            <p:cNvPr id="13" name="AutoShape 68"/>
            <p:cNvSpPr>
              <a:spLocks noChangeArrowheads="1"/>
            </p:cNvSpPr>
            <p:nvPr/>
          </p:nvSpPr>
          <p:spPr bwMode="auto">
            <a:xfrm>
              <a:off x="171450" y="5473700"/>
              <a:ext cx="2711450" cy="51935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100000">
                  <a:schemeClr val="tx1">
                    <a:lumMod val="85000"/>
                    <a:lumOff val="15000"/>
                  </a:schemeClr>
                </a:gs>
                <a:gs pos="64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254000"/>
            </a:sp3d>
          </p:spPr>
          <p:txBody>
            <a:bodyPr wrap="none" anchor="ctr"/>
            <a:lstStyle/>
            <a:p>
              <a:pPr algn="ctr" latinLnBrk="1">
                <a:defRPr/>
              </a:pPr>
              <a:endParaRPr lang="ko-KR" altLang="en-US" b="1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4" name="AutoShape 66"/>
            <p:cNvSpPr>
              <a:spLocks noChangeArrowheads="1"/>
            </p:cNvSpPr>
            <p:nvPr/>
          </p:nvSpPr>
          <p:spPr bwMode="auto">
            <a:xfrm>
              <a:off x="328477" y="5489582"/>
              <a:ext cx="2371834" cy="23505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60001"/>
                  </a:srgbClr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1">
                <a:defRPr/>
              </a:pPr>
              <a:endParaRPr lang="ko-KR" altLang="en-US" b="1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15" name="TextBox 14"/>
          <p:cNvSpPr txBox="1">
            <a:spLocks noChangeArrowheads="1"/>
          </p:cNvSpPr>
          <p:nvPr userDrawn="1"/>
        </p:nvSpPr>
        <p:spPr bwMode="auto">
          <a:xfrm>
            <a:off x="873125" y="233363"/>
            <a:ext cx="1912938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latinLnBrk="1">
              <a:defRPr/>
            </a:pPr>
            <a:r>
              <a:rPr lang="en-US" altLang="ko-KR" sz="3200" baseline="-6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PNG FILE</a:t>
            </a:r>
            <a:endParaRPr lang="ko-KR" altLang="en-US" sz="3200" baseline="-6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algun Gothic" pitchFamily="34" charset="-127"/>
          <a:ea typeface="Malgun Gothic" pitchFamily="34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algun Gothic" pitchFamily="34" charset="-127"/>
          <a:ea typeface="Malgun Gothic" pitchFamily="34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algun Gothic" pitchFamily="34" charset="-127"/>
          <a:ea typeface="Malgun Gothic" pitchFamily="34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algun Gothic" pitchFamily="34" charset="-127"/>
          <a:ea typeface="Malgun Gothic" pitchFamily="34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zh-TW" altLang="en-US" noProof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TW" altLang="en-US" noProof="0"/>
              <a:t>按一下以編輯母片文字樣式</a:t>
            </a:r>
          </a:p>
          <a:p>
            <a:pPr lvl="1" rtl="0"/>
            <a:r>
              <a:rPr lang="zh-TW" altLang="en-US" noProof="0"/>
              <a:t>第二層</a:t>
            </a:r>
          </a:p>
          <a:p>
            <a:pPr lvl="2" rtl="0"/>
            <a:r>
              <a:rPr lang="zh-TW" altLang="en-US" noProof="0"/>
              <a:t>第三層</a:t>
            </a:r>
          </a:p>
          <a:p>
            <a:pPr lvl="3" rtl="0"/>
            <a:r>
              <a:rPr lang="zh-TW" altLang="en-US" noProof="0"/>
              <a:t>第四層</a:t>
            </a:r>
          </a:p>
          <a:p>
            <a:pPr lvl="4" rtl="0"/>
            <a:r>
              <a:rPr lang="zh-TW" altLang="en-US" noProof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1">
                    <a:tint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D36A904C-23C2-49BD-9EC5-D605FD0426A0}" type="datetime1">
              <a:rPr lang="ko-KR" altLang="en-US" smtClean="0"/>
              <a:pPr>
                <a:defRPr/>
              </a:pPr>
              <a:t>2025-05-19</a:t>
            </a:fld>
            <a:endParaRPr lang="ko-KR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tx1">
                    <a:tint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90D32ECA-E9A6-4916-939D-2EA2819929E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55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98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 baseline="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 baseline="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 baseline="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 baseline="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 baseline="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0.png"/><Relationship Id="rId4" Type="http://schemas.openxmlformats.org/officeDocument/2006/relationships/image" Target="../media/image39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2.t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ubTitle" idx="4"/>
          </p:nvPr>
        </p:nvSpPr>
        <p:spPr>
          <a:xfrm>
            <a:off x="2294747" y="4293096"/>
            <a:ext cx="4554506" cy="36535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00513" marR="3810" indent="0" algn="ctr">
              <a:lnSpc>
                <a:spcPct val="118100"/>
              </a:lnSpc>
              <a:spcBef>
                <a:spcPts val="75"/>
              </a:spcBef>
              <a:buNone/>
            </a:pPr>
            <a:r>
              <a:rPr lang="zh-TW" altLang="en-US" spc="-4" dirty="0"/>
              <a:t>中央健康保險署臺北業務組</a:t>
            </a:r>
            <a:endParaRPr lang="en-US" altLang="zh-TW" spc="-4" dirty="0"/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A8F48F70-AD18-1C0C-B850-0D55EE830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1392"/>
            <a:ext cx="9144000" cy="868768"/>
          </a:xfrm>
          <a:prstGeom prst="rect">
            <a:avLst/>
          </a:prstGeom>
        </p:spPr>
      </p:pic>
      <p:sp>
        <p:nvSpPr>
          <p:cNvPr id="5" name="文本框 33">
            <a:extLst>
              <a:ext uri="{FF2B5EF4-FFF2-40B4-BE49-F238E27FC236}">
                <a16:creationId xmlns:a16="http://schemas.microsoft.com/office/drawing/2014/main" id="{4779E804-24E3-86C6-73C0-7F5493F5200B}"/>
              </a:ext>
            </a:extLst>
          </p:cNvPr>
          <p:cNvSpPr txBox="1"/>
          <p:nvPr/>
        </p:nvSpPr>
        <p:spPr>
          <a:xfrm>
            <a:off x="827584" y="2132856"/>
            <a:ext cx="720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628650" algn="ctr"/>
            <a:r>
              <a:rPr lang="en-US" altLang="zh-TW" sz="54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114</a:t>
            </a:r>
            <a:r>
              <a:rPr lang="zh-TW" altLang="en-US" sz="54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年度全民健康保險業務宣導</a:t>
            </a:r>
            <a:endParaRPr lang="en-US" altLang="zh-TW" sz="54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CAA840D7-2FA3-44E2-ADAB-6CE800D4C4FB}"/>
              </a:ext>
            </a:extLst>
          </p:cNvPr>
          <p:cNvSpPr txBox="1"/>
          <p:nvPr/>
        </p:nvSpPr>
        <p:spPr>
          <a:xfrm>
            <a:off x="5256076" y="900161"/>
            <a:ext cx="3959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>
                <a:solidFill>
                  <a:srgbClr val="0C779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提供保險醫療服務 增進全體國民健康</a:t>
            </a:r>
          </a:p>
        </p:txBody>
      </p:sp>
    </p:spTree>
    <p:extLst>
      <p:ext uri="{BB962C8B-B14F-4D97-AF65-F5344CB8AC3E}">
        <p14:creationId xmlns:p14="http://schemas.microsoft.com/office/powerpoint/2010/main" val="3722784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5D093B-92A9-6901-FEC3-970CDA88C3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投影片編號版面配置區 25">
            <a:extLst>
              <a:ext uri="{FF2B5EF4-FFF2-40B4-BE49-F238E27FC236}">
                <a16:creationId xmlns:a16="http://schemas.microsoft.com/office/drawing/2014/main" id="{1804B0CF-D52D-A1E5-1CB9-D56FC4EC6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CCA84F-F7CF-4B94-A72B-D602A5D8116B}" type="slidenum">
              <a:rPr lang="ko-KR" altLang="en-US" smtClean="0"/>
              <a:pPr>
                <a:defRPr/>
              </a:pPr>
              <a:t>2</a:t>
            </a:fld>
            <a:endParaRPr lang="ko-KR" altLang="en-US" dirty="0"/>
          </a:p>
        </p:txBody>
      </p:sp>
      <p:sp>
        <p:nvSpPr>
          <p:cNvPr id="20" name="object 3">
            <a:extLst>
              <a:ext uri="{FF2B5EF4-FFF2-40B4-BE49-F238E27FC236}">
                <a16:creationId xmlns:a16="http://schemas.microsoft.com/office/drawing/2014/main" id="{F76947F0-BDC2-69E2-CAD9-8973086F8EED}"/>
              </a:ext>
            </a:extLst>
          </p:cNvPr>
          <p:cNvSpPr/>
          <p:nvPr/>
        </p:nvSpPr>
        <p:spPr>
          <a:xfrm>
            <a:off x="0" y="0"/>
            <a:ext cx="5392583" cy="756449"/>
          </a:xfrm>
          <a:custGeom>
            <a:avLst/>
            <a:gdLst/>
            <a:ahLst/>
            <a:cxnLst/>
            <a:rect l="l" t="t" r="r" b="b"/>
            <a:pathLst>
              <a:path w="3161030" h="1007744">
                <a:moveTo>
                  <a:pt x="3160776" y="0"/>
                </a:moveTo>
                <a:lnTo>
                  <a:pt x="0" y="0"/>
                </a:lnTo>
                <a:lnTo>
                  <a:pt x="0" y="1007363"/>
                </a:lnTo>
                <a:lnTo>
                  <a:pt x="2932811" y="1007363"/>
                </a:lnTo>
                <a:lnTo>
                  <a:pt x="3160776" y="0"/>
                </a:lnTo>
                <a:close/>
              </a:path>
            </a:pathLst>
          </a:custGeom>
          <a:solidFill>
            <a:srgbClr val="94A3DE"/>
          </a:solidFill>
        </p:spPr>
        <p:txBody>
          <a:bodyPr wrap="square" lIns="0" tIns="0" rIns="0" bIns="0" rtlCol="0"/>
          <a:lstStyle/>
          <a:p>
            <a:r>
              <a:rPr lang="zh-TW" altLang="en-US" sz="4800" dirty="0">
                <a:solidFill>
                  <a:schemeClr val="bg1"/>
                </a:solidFill>
                <a:latin typeface="Franklin Gothic Heavy" panose="020B0903020102020204" pitchFamily="34" charset="0"/>
              </a:rPr>
              <a:t>    </a:t>
            </a:r>
            <a:r>
              <a:rPr lang="en-US" altLang="zh-TW" sz="4800" dirty="0">
                <a:solidFill>
                  <a:schemeClr val="bg1"/>
                </a:solidFill>
                <a:latin typeface="Franklin Gothic Heavy" panose="020B0903020102020204" pitchFamily="34" charset="0"/>
              </a:rPr>
              <a:t>1</a:t>
            </a:r>
            <a:r>
              <a:rPr lang="zh-TW" altLang="en-US" sz="4800" dirty="0">
                <a:solidFill>
                  <a:schemeClr val="bg1"/>
                </a:solidFill>
                <a:latin typeface="Franklin Gothic Heavy" panose="020B0903020102020204" pitchFamily="34" charset="0"/>
              </a:rPr>
              <a:t> </a:t>
            </a:r>
            <a:r>
              <a:rPr lang="zh-TW" altLang="en-US" sz="32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眷屬身分依附順序</a:t>
            </a:r>
            <a:endParaRPr lang="en-US" altLang="zh-TW" sz="3200" b="1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sz="3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44" name="群組 43">
            <a:extLst>
              <a:ext uri="{FF2B5EF4-FFF2-40B4-BE49-F238E27FC236}">
                <a16:creationId xmlns:a16="http://schemas.microsoft.com/office/drawing/2014/main" id="{5432EAFC-CC3E-A8D9-BF56-16B67B4533D1}"/>
              </a:ext>
            </a:extLst>
          </p:cNvPr>
          <p:cNvGrpSpPr/>
          <p:nvPr/>
        </p:nvGrpSpPr>
        <p:grpSpPr>
          <a:xfrm>
            <a:off x="215516" y="1296370"/>
            <a:ext cx="4356482" cy="4379024"/>
            <a:chOff x="235569" y="1246143"/>
            <a:chExt cx="4691010" cy="4379024"/>
          </a:xfrm>
        </p:grpSpPr>
        <p:grpSp>
          <p:nvGrpSpPr>
            <p:cNvPr id="32" name="群組 31">
              <a:extLst>
                <a:ext uri="{FF2B5EF4-FFF2-40B4-BE49-F238E27FC236}">
                  <a16:creationId xmlns:a16="http://schemas.microsoft.com/office/drawing/2014/main" id="{00B879AE-C637-F07C-96AA-CBBB20122B03}"/>
                </a:ext>
              </a:extLst>
            </p:cNvPr>
            <p:cNvGrpSpPr/>
            <p:nvPr/>
          </p:nvGrpSpPr>
          <p:grpSpPr>
            <a:xfrm>
              <a:off x="235569" y="1246143"/>
              <a:ext cx="4691010" cy="4379024"/>
              <a:chOff x="146838" y="1098181"/>
              <a:chExt cx="4691010" cy="5160533"/>
            </a:xfrm>
          </p:grpSpPr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5607AD27-5386-B583-AE39-13FF99F580DC}"/>
                  </a:ext>
                </a:extLst>
              </p:cNvPr>
              <p:cNvSpPr/>
              <p:nvPr/>
            </p:nvSpPr>
            <p:spPr>
              <a:xfrm>
                <a:off x="146838" y="1808820"/>
                <a:ext cx="4691010" cy="4449894"/>
              </a:xfrm>
              <a:prstGeom prst="rect">
                <a:avLst/>
              </a:prstGeom>
              <a:noFill/>
              <a:ln w="38100">
                <a:solidFill>
                  <a:srgbClr val="CAF2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id="{293C7E78-3116-E013-B784-B50C5A07E6E2}"/>
                  </a:ext>
                </a:extLst>
              </p:cNvPr>
              <p:cNvSpPr/>
              <p:nvPr/>
            </p:nvSpPr>
            <p:spPr>
              <a:xfrm>
                <a:off x="571236" y="1098181"/>
                <a:ext cx="3705511" cy="84782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全民健康保險法第</a:t>
                </a:r>
                <a:r>
                  <a:rPr lang="en-US" altLang="zh-TW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2</a:t>
                </a:r>
                <a:r>
                  <a:rPr lang="zh-TW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條</a:t>
                </a:r>
              </a:p>
            </p:txBody>
          </p:sp>
        </p:grpSp>
        <p:sp>
          <p:nvSpPr>
            <p:cNvPr id="34" name="文字方塊 33">
              <a:extLst>
                <a:ext uri="{FF2B5EF4-FFF2-40B4-BE49-F238E27FC236}">
                  <a16:creationId xmlns:a16="http://schemas.microsoft.com/office/drawing/2014/main" id="{901C6E27-E654-BB1A-ADD5-6DAB94C809D1}"/>
                </a:ext>
              </a:extLst>
            </p:cNvPr>
            <p:cNvSpPr txBox="1"/>
            <p:nvPr/>
          </p:nvSpPr>
          <p:spPr>
            <a:xfrm>
              <a:off x="428980" y="2325793"/>
              <a:ext cx="4109915" cy="31393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TW" altLang="en-US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二、眷屬：</a:t>
              </a:r>
            </a:p>
            <a:p>
              <a:pPr marL="684000" indent="-720725" hangingPunct="0"/>
              <a:r>
                <a:rPr lang="zh-TW" altLang="en-US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（一）被保險人之配偶，且無職業者。</a:t>
              </a:r>
            </a:p>
            <a:p>
              <a:pPr marL="684000" indent="-720725" hangingPunct="0"/>
              <a:r>
                <a:rPr lang="zh-TW" altLang="en-US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（二）被保險人之直系血親尊親屬，且無職業者。</a:t>
              </a:r>
            </a:p>
            <a:p>
              <a:pPr marL="682625" indent="-682625" hangingPunct="0"/>
              <a:r>
                <a:rPr lang="zh-TW" altLang="en-US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（三）被保險人二親等內直系血親卑親屬未成年且無職業，或成年無謀生能力或仍在學就讀且無職業者</a:t>
              </a:r>
              <a:r>
                <a:rPr lang="zh-TW" altLang="en-US" dirty="0"/>
                <a:t>。</a:t>
              </a:r>
            </a:p>
            <a:p>
              <a:br>
                <a:rPr lang="zh-TW" altLang="en-US" dirty="0"/>
              </a:br>
              <a:endParaRPr lang="zh-TW" altLang="en-US" dirty="0"/>
            </a:p>
          </p:txBody>
        </p:sp>
      </p:grpSp>
      <p:grpSp>
        <p:nvGrpSpPr>
          <p:cNvPr id="2" name="群組 1">
            <a:extLst>
              <a:ext uri="{FF2B5EF4-FFF2-40B4-BE49-F238E27FC236}">
                <a16:creationId xmlns:a16="http://schemas.microsoft.com/office/drawing/2014/main" id="{FA3095D0-BC34-448A-9AB1-8A70FC61E0D4}"/>
              </a:ext>
            </a:extLst>
          </p:cNvPr>
          <p:cNvGrpSpPr/>
          <p:nvPr/>
        </p:nvGrpSpPr>
        <p:grpSpPr>
          <a:xfrm>
            <a:off x="4033658" y="1052736"/>
            <a:ext cx="5932997" cy="6078416"/>
            <a:chOff x="3946328" y="1180000"/>
            <a:chExt cx="5932997" cy="6078416"/>
          </a:xfrm>
        </p:grpSpPr>
        <p:grpSp>
          <p:nvGrpSpPr>
            <p:cNvPr id="46" name="群組 45">
              <a:extLst>
                <a:ext uri="{FF2B5EF4-FFF2-40B4-BE49-F238E27FC236}">
                  <a16:creationId xmlns:a16="http://schemas.microsoft.com/office/drawing/2014/main" id="{38579980-A1F1-0B2B-C047-36AAD073FC31}"/>
                </a:ext>
              </a:extLst>
            </p:cNvPr>
            <p:cNvGrpSpPr/>
            <p:nvPr/>
          </p:nvGrpSpPr>
          <p:grpSpPr>
            <a:xfrm>
              <a:off x="3946328" y="1180000"/>
              <a:ext cx="5932997" cy="6078416"/>
              <a:chOff x="3784071" y="1138743"/>
              <a:chExt cx="5932997" cy="6078416"/>
            </a:xfrm>
          </p:grpSpPr>
          <p:grpSp>
            <p:nvGrpSpPr>
              <p:cNvPr id="41" name="群組 40">
                <a:extLst>
                  <a:ext uri="{FF2B5EF4-FFF2-40B4-BE49-F238E27FC236}">
                    <a16:creationId xmlns:a16="http://schemas.microsoft.com/office/drawing/2014/main" id="{1C1DA699-E676-CC1E-2357-D4972902F296}"/>
                  </a:ext>
                </a:extLst>
              </p:cNvPr>
              <p:cNvGrpSpPr/>
              <p:nvPr/>
            </p:nvGrpSpPr>
            <p:grpSpPr>
              <a:xfrm>
                <a:off x="4301731" y="1479531"/>
                <a:ext cx="5415337" cy="5737628"/>
                <a:chOff x="4294285" y="2080155"/>
                <a:chExt cx="5415337" cy="5737628"/>
              </a:xfrm>
            </p:grpSpPr>
            <p:pic>
              <p:nvPicPr>
                <p:cNvPr id="39" name="圖片 38">
                  <a:extLst>
                    <a:ext uri="{FF2B5EF4-FFF2-40B4-BE49-F238E27FC236}">
                      <a16:creationId xmlns:a16="http://schemas.microsoft.com/office/drawing/2014/main" id="{ABBEEC88-08F8-65B3-9C0C-954F5E4D94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94285" y="2080155"/>
                  <a:ext cx="5415337" cy="5737628"/>
                </a:xfrm>
                <a:prstGeom prst="rect">
                  <a:avLst/>
                </a:prstGeom>
              </p:spPr>
            </p:pic>
            <p:sp>
              <p:nvSpPr>
                <p:cNvPr id="40" name="文字方塊 39">
                  <a:extLst>
                    <a:ext uri="{FF2B5EF4-FFF2-40B4-BE49-F238E27FC236}">
                      <a16:creationId xmlns:a16="http://schemas.microsoft.com/office/drawing/2014/main" id="{0DFC01B5-5386-07E3-B60C-F4AE81DBD93B}"/>
                    </a:ext>
                  </a:extLst>
                </p:cNvPr>
                <p:cNvSpPr txBox="1"/>
                <p:nvPr/>
              </p:nvSpPr>
              <p:spPr>
                <a:xfrm>
                  <a:off x="5734423" y="3936199"/>
                  <a:ext cx="2535059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b="1" dirty="0">
                      <a:solidFill>
                        <a:srgbClr val="FF0000"/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</a:rPr>
                    <a:t>姻親關係非屬依附眷屬加保範圍</a:t>
                  </a:r>
                  <a:endParaRPr lang="en-US" altLang="zh-TW" b="1" dirty="0">
                    <a:solidFill>
                      <a:srgbClr val="FF00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endParaRPr>
                </a:p>
                <a:p>
                  <a:r>
                    <a:rPr lang="zh-TW" altLang="en-US" b="1" dirty="0">
                      <a:solidFill>
                        <a:srgbClr val="FF0000"/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</a:rPr>
                    <a:t>如：公公、婆婆、岳父、岳母等皆不能依附當眷屬加保</a:t>
                  </a:r>
                </a:p>
              </p:txBody>
            </p:sp>
          </p:grpSp>
          <p:sp>
            <p:nvSpPr>
              <p:cNvPr id="45" name="object 49">
                <a:extLst>
                  <a:ext uri="{FF2B5EF4-FFF2-40B4-BE49-F238E27FC236}">
                    <a16:creationId xmlns:a16="http://schemas.microsoft.com/office/drawing/2014/main" id="{BEB80C8F-1182-4B4B-F6CD-9899EB2428F8}"/>
                  </a:ext>
                </a:extLst>
              </p:cNvPr>
              <p:cNvSpPr/>
              <p:nvPr/>
            </p:nvSpPr>
            <p:spPr>
              <a:xfrm>
                <a:off x="3784071" y="1138743"/>
                <a:ext cx="1038748" cy="1119402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</p:grpSp>
        <p:pic>
          <p:nvPicPr>
            <p:cNvPr id="48" name="圖片 47">
              <a:extLst>
                <a:ext uri="{FF2B5EF4-FFF2-40B4-BE49-F238E27FC236}">
                  <a16:creationId xmlns:a16="http://schemas.microsoft.com/office/drawing/2014/main" id="{C7A78DB0-473F-BB8F-4956-615162F69C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6076" y="5262883"/>
              <a:ext cx="1982234" cy="10410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1658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9AA50-2229-1AB5-4214-80BD52AA0D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投影片編號版面配置區 25">
            <a:extLst>
              <a:ext uri="{FF2B5EF4-FFF2-40B4-BE49-F238E27FC236}">
                <a16:creationId xmlns:a16="http://schemas.microsoft.com/office/drawing/2014/main" id="{68CAC828-73D9-C4C8-BD23-0A9753AD0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CCA84F-F7CF-4B94-A72B-D602A5D8116B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sp>
        <p:nvSpPr>
          <p:cNvPr id="20" name="object 3">
            <a:extLst>
              <a:ext uri="{FF2B5EF4-FFF2-40B4-BE49-F238E27FC236}">
                <a16:creationId xmlns:a16="http://schemas.microsoft.com/office/drawing/2014/main" id="{62F9E4E1-AC3A-0047-333D-6943E0337E4B}"/>
              </a:ext>
            </a:extLst>
          </p:cNvPr>
          <p:cNvSpPr/>
          <p:nvPr/>
        </p:nvSpPr>
        <p:spPr>
          <a:xfrm>
            <a:off x="0" y="0"/>
            <a:ext cx="5392583" cy="742915"/>
          </a:xfrm>
          <a:custGeom>
            <a:avLst/>
            <a:gdLst/>
            <a:ahLst/>
            <a:cxnLst/>
            <a:rect l="l" t="t" r="r" b="b"/>
            <a:pathLst>
              <a:path w="3161030" h="1007744">
                <a:moveTo>
                  <a:pt x="3160776" y="0"/>
                </a:moveTo>
                <a:lnTo>
                  <a:pt x="0" y="0"/>
                </a:lnTo>
                <a:lnTo>
                  <a:pt x="0" y="1007363"/>
                </a:lnTo>
                <a:lnTo>
                  <a:pt x="2932811" y="1007363"/>
                </a:lnTo>
                <a:lnTo>
                  <a:pt x="3160776" y="0"/>
                </a:lnTo>
                <a:close/>
              </a:path>
            </a:pathLst>
          </a:custGeom>
          <a:solidFill>
            <a:srgbClr val="94A3DE"/>
          </a:solidFill>
        </p:spPr>
        <p:txBody>
          <a:bodyPr wrap="square" lIns="0" tIns="0" rIns="0" bIns="0" rtlCol="0"/>
          <a:lstStyle/>
          <a:p>
            <a:r>
              <a:rPr lang="zh-TW" altLang="en-US" sz="4800" b="1" kern="0" dirty="0">
                <a:solidFill>
                  <a:schemeClr val="bg1"/>
                </a:solidFill>
                <a:latin typeface="Franklin Gothic Heavy" panose="020B0903020102020204" pitchFamily="34" charset="0"/>
                <a:ea typeface="微軟正黑體" panose="020B0604030504040204" pitchFamily="34" charset="-120"/>
              </a:rPr>
              <a:t>     </a:t>
            </a:r>
            <a:r>
              <a:rPr lang="en-US" altLang="zh-TW" sz="4800" b="1" kern="0" dirty="0">
                <a:solidFill>
                  <a:schemeClr val="bg1"/>
                </a:solidFill>
                <a:latin typeface="Franklin Gothic Heavy" panose="020B0903020102020204" pitchFamily="34" charset="0"/>
                <a:ea typeface="微軟正黑體" panose="020B0604030504040204" pitchFamily="34" charset="-120"/>
              </a:rPr>
              <a:t>2</a:t>
            </a:r>
            <a:r>
              <a:rPr lang="zh-TW" altLang="en-US" sz="4800" b="1" kern="0" dirty="0">
                <a:solidFill>
                  <a:schemeClr val="bg1"/>
                </a:solidFill>
                <a:latin typeface="Franklin Gothic Heavy" panose="020B0903020102020204" pitchFamily="34" charset="0"/>
                <a:ea typeface="微軟正黑體" panose="020B0604030504040204" pitchFamily="34" charset="-120"/>
              </a:rPr>
              <a:t> </a:t>
            </a:r>
            <a:r>
              <a:rPr lang="zh-TW" altLang="en-US" sz="32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停復保制度取消</a:t>
            </a:r>
            <a:endParaRPr lang="en-US" altLang="zh-TW" sz="3200" b="1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b="1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Google Shape;1056;p37">
            <a:extLst>
              <a:ext uri="{FF2B5EF4-FFF2-40B4-BE49-F238E27FC236}">
                <a16:creationId xmlns:a16="http://schemas.microsoft.com/office/drawing/2014/main" id="{ECB670C8-CA21-03AC-C8FF-D61075ECA09B}"/>
              </a:ext>
            </a:extLst>
          </p:cNvPr>
          <p:cNvSpPr txBox="1">
            <a:spLocks/>
          </p:cNvSpPr>
          <p:nvPr/>
        </p:nvSpPr>
        <p:spPr>
          <a:xfrm>
            <a:off x="539552" y="908720"/>
            <a:ext cx="7704000" cy="1085275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j-cs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TW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113</a:t>
            </a:r>
            <a:r>
              <a:rPr kumimoji="0"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kumimoji="0" lang="en-US" altLang="zh-TW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kumimoji="0"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kumimoji="0" lang="en-US" altLang="zh-TW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23</a:t>
            </a:r>
            <a:r>
              <a:rPr kumimoji="0"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日起 健保取消停復保規定 符合納保資格均應加保</a:t>
            </a:r>
            <a:endParaRPr kumimoji="0" lang="en-US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Google Shape;1059;p37">
            <a:extLst>
              <a:ext uri="{FF2B5EF4-FFF2-40B4-BE49-F238E27FC236}">
                <a16:creationId xmlns:a16="http://schemas.microsoft.com/office/drawing/2014/main" id="{224788EE-6268-A57B-86ED-7A48549754BF}"/>
              </a:ext>
            </a:extLst>
          </p:cNvPr>
          <p:cNvSpPr txBox="1">
            <a:spLocks/>
          </p:cNvSpPr>
          <p:nvPr/>
        </p:nvSpPr>
        <p:spPr>
          <a:xfrm>
            <a:off x="891841" y="4072342"/>
            <a:ext cx="28833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kumimoji="0"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強制性社會保險</a:t>
            </a:r>
            <a:endParaRPr kumimoji="0" 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Google Shape;1058;p37">
            <a:extLst>
              <a:ext uri="{FF2B5EF4-FFF2-40B4-BE49-F238E27FC236}">
                <a16:creationId xmlns:a16="http://schemas.microsoft.com/office/drawing/2014/main" id="{B5FA0C41-DD93-1CD3-30E0-50F2A7AF1527}"/>
              </a:ext>
            </a:extLst>
          </p:cNvPr>
          <p:cNvSpPr txBox="1">
            <a:spLocks/>
          </p:cNvSpPr>
          <p:nvPr/>
        </p:nvSpPr>
        <p:spPr>
          <a:xfrm>
            <a:off x="424043" y="4223206"/>
            <a:ext cx="3818896" cy="128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kumimoji="0" lang="de-DE" dirty="0"/>
          </a:p>
        </p:txBody>
      </p:sp>
      <p:sp>
        <p:nvSpPr>
          <p:cNvPr id="8" name="Google Shape;1058;p37">
            <a:extLst>
              <a:ext uri="{FF2B5EF4-FFF2-40B4-BE49-F238E27FC236}">
                <a16:creationId xmlns:a16="http://schemas.microsoft.com/office/drawing/2014/main" id="{67B017A5-0AA1-22CB-DD05-EF400BB0E877}"/>
              </a:ext>
            </a:extLst>
          </p:cNvPr>
          <p:cNvSpPr txBox="1">
            <a:spLocks/>
          </p:cNvSpPr>
          <p:nvPr/>
        </p:nvSpPr>
        <p:spPr>
          <a:xfrm>
            <a:off x="800091" y="4900126"/>
            <a:ext cx="2883300" cy="15110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kumimoji="0" lang="zh-TW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社會互助</a:t>
            </a:r>
            <a:endParaRPr kumimoji="0" lang="en-US" altLang="zh-TW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kumimoji="0" lang="zh-TW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風險分攤</a:t>
            </a:r>
            <a:endParaRPr kumimoji="0" lang="de-DE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0" name="Google Shape;1063;p37">
            <a:extLst>
              <a:ext uri="{FF2B5EF4-FFF2-40B4-BE49-F238E27FC236}">
                <a16:creationId xmlns:a16="http://schemas.microsoft.com/office/drawing/2014/main" id="{2956088D-C1E6-42A7-A353-EEB1FC7FDDCD}"/>
              </a:ext>
            </a:extLst>
          </p:cNvPr>
          <p:cNvCxnSpPr>
            <a:cxnSpLocks/>
          </p:cNvCxnSpPr>
          <p:nvPr/>
        </p:nvCxnSpPr>
        <p:spPr>
          <a:xfrm>
            <a:off x="4391980" y="2256323"/>
            <a:ext cx="0" cy="3512937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diamond" w="med" len="med"/>
          </a:ln>
        </p:spPr>
      </p:cxnSp>
      <p:sp>
        <p:nvSpPr>
          <p:cNvPr id="14" name="Google Shape;1058;p37">
            <a:extLst>
              <a:ext uri="{FF2B5EF4-FFF2-40B4-BE49-F238E27FC236}">
                <a16:creationId xmlns:a16="http://schemas.microsoft.com/office/drawing/2014/main" id="{50D48EC9-2EFD-A031-8717-D9A5BB07C265}"/>
              </a:ext>
            </a:extLst>
          </p:cNvPr>
          <p:cNvSpPr txBox="1">
            <a:spLocks/>
          </p:cNvSpPr>
          <p:nvPr/>
        </p:nvSpPr>
        <p:spPr>
          <a:xfrm>
            <a:off x="5164071" y="4633486"/>
            <a:ext cx="2883300" cy="17431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kumimoji="0" lang="zh-TW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自</a:t>
            </a:r>
            <a:r>
              <a:rPr kumimoji="0" lang="en-US" altLang="zh-TW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113</a:t>
            </a:r>
            <a:r>
              <a:rPr kumimoji="0"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kumimoji="0" lang="en-US" altLang="zh-TW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kumimoji="0"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kumimoji="0" lang="en-US" altLang="zh-TW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23</a:t>
            </a:r>
            <a:r>
              <a:rPr kumimoji="0"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kumimoji="0" lang="zh-TW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起，即不再受理停保申請案件，國人只要設有戶籍，均應持續加保及繳納繳險費</a:t>
            </a:r>
            <a:endParaRPr kumimoji="0" lang="en-US" altLang="zh-TW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Google Shape;1059;p37">
            <a:extLst>
              <a:ext uri="{FF2B5EF4-FFF2-40B4-BE49-F238E27FC236}">
                <a16:creationId xmlns:a16="http://schemas.microsoft.com/office/drawing/2014/main" id="{F19FEFDE-19B5-C934-D6DE-C64A47A90276}"/>
              </a:ext>
            </a:extLst>
          </p:cNvPr>
          <p:cNvSpPr txBox="1">
            <a:spLocks/>
          </p:cNvSpPr>
          <p:nvPr/>
        </p:nvSpPr>
        <p:spPr>
          <a:xfrm>
            <a:off x="5066255" y="4072342"/>
            <a:ext cx="28833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kumimoji="0"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回歸健保法立法精神</a:t>
            </a:r>
            <a:endParaRPr kumimoji="0" 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050" name="Picture 2" descr="肩を組む子供たちのイラスト（アジア人）">
            <a:extLst>
              <a:ext uri="{FF2B5EF4-FFF2-40B4-BE49-F238E27FC236}">
                <a16:creationId xmlns:a16="http://schemas.microsoft.com/office/drawing/2014/main" id="{5F85E1BD-46FA-3DD8-262D-43D4DAE40F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579" y="2175918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AW」と書かれた本のイラスト | かわいいフリー素材集 いらすとや">
            <a:extLst>
              <a:ext uri="{FF2B5EF4-FFF2-40B4-BE49-F238E27FC236}">
                <a16:creationId xmlns:a16="http://schemas.microsoft.com/office/drawing/2014/main" id="{3CD19013-8055-89BB-C0C5-0DC7F383A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31" y="2451153"/>
            <a:ext cx="1561638" cy="156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139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849DFB-305B-34C7-3868-CDEBB8D7E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投影片編號版面配置區 25">
            <a:extLst>
              <a:ext uri="{FF2B5EF4-FFF2-40B4-BE49-F238E27FC236}">
                <a16:creationId xmlns:a16="http://schemas.microsoft.com/office/drawing/2014/main" id="{7501FFF2-8977-CF33-E3A4-1138BDF5B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CCA84F-F7CF-4B94-A72B-D602A5D8116B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sp>
        <p:nvSpPr>
          <p:cNvPr id="20" name="object 3">
            <a:extLst>
              <a:ext uri="{FF2B5EF4-FFF2-40B4-BE49-F238E27FC236}">
                <a16:creationId xmlns:a16="http://schemas.microsoft.com/office/drawing/2014/main" id="{F5333597-AA75-321F-B951-D44B53F2E5E4}"/>
              </a:ext>
            </a:extLst>
          </p:cNvPr>
          <p:cNvSpPr/>
          <p:nvPr/>
        </p:nvSpPr>
        <p:spPr>
          <a:xfrm>
            <a:off x="-12540" y="1"/>
            <a:ext cx="5392583" cy="758440"/>
          </a:xfrm>
          <a:custGeom>
            <a:avLst/>
            <a:gdLst/>
            <a:ahLst/>
            <a:cxnLst/>
            <a:rect l="l" t="t" r="r" b="b"/>
            <a:pathLst>
              <a:path w="3161030" h="1007744">
                <a:moveTo>
                  <a:pt x="3160776" y="0"/>
                </a:moveTo>
                <a:lnTo>
                  <a:pt x="0" y="0"/>
                </a:lnTo>
                <a:lnTo>
                  <a:pt x="0" y="1007363"/>
                </a:lnTo>
                <a:lnTo>
                  <a:pt x="2932811" y="1007363"/>
                </a:lnTo>
                <a:lnTo>
                  <a:pt x="3160776" y="0"/>
                </a:lnTo>
                <a:close/>
              </a:path>
            </a:pathLst>
          </a:custGeom>
          <a:solidFill>
            <a:srgbClr val="94A3DE"/>
          </a:solidFill>
        </p:spPr>
        <p:txBody>
          <a:bodyPr wrap="square" lIns="0" tIns="0" rIns="0" bIns="0" rtlCol="0"/>
          <a:lstStyle/>
          <a:p>
            <a:r>
              <a:rPr lang="zh-TW" altLang="en-US" sz="4800" dirty="0">
                <a:solidFill>
                  <a:schemeClr val="bg1"/>
                </a:solidFill>
                <a:latin typeface="Franklin Gothic Heavy" panose="020B0903020102020204" pitchFamily="34" charset="0"/>
              </a:rPr>
              <a:t>    </a:t>
            </a:r>
            <a:r>
              <a:rPr lang="en-US" altLang="zh-TW" sz="4800" dirty="0">
                <a:solidFill>
                  <a:schemeClr val="bg1"/>
                </a:solidFill>
                <a:latin typeface="Franklin Gothic Heavy" panose="020B0903020102020204" pitchFamily="34" charset="0"/>
              </a:rPr>
              <a:t>3</a:t>
            </a:r>
            <a:r>
              <a:rPr lang="zh-TW" altLang="en-US" sz="4800" dirty="0">
                <a:solidFill>
                  <a:schemeClr val="bg1"/>
                </a:solidFill>
                <a:latin typeface="Franklin Gothic Heavy" panose="020B0903020102020204" pitchFamily="34" charset="0"/>
              </a:rPr>
              <a:t> </a:t>
            </a:r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小心防詐 勿上當 </a:t>
            </a:r>
            <a:endParaRPr lang="en-US" altLang="zh-TW" sz="3200" b="1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sz="3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Google Shape;1058;p37">
            <a:extLst>
              <a:ext uri="{FF2B5EF4-FFF2-40B4-BE49-F238E27FC236}">
                <a16:creationId xmlns:a16="http://schemas.microsoft.com/office/drawing/2014/main" id="{0152E16D-4113-6DF2-2BA3-590ABBE9923C}"/>
              </a:ext>
            </a:extLst>
          </p:cNvPr>
          <p:cNvSpPr txBox="1">
            <a:spLocks/>
          </p:cNvSpPr>
          <p:nvPr/>
        </p:nvSpPr>
        <p:spPr>
          <a:xfrm>
            <a:off x="366608" y="4325330"/>
            <a:ext cx="3818896" cy="128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kumimoji="0" lang="de-DE" dirty="0"/>
          </a:p>
        </p:txBody>
      </p:sp>
      <p:grpSp>
        <p:nvGrpSpPr>
          <p:cNvPr id="30" name="群組 29">
            <a:extLst>
              <a:ext uri="{FF2B5EF4-FFF2-40B4-BE49-F238E27FC236}">
                <a16:creationId xmlns:a16="http://schemas.microsoft.com/office/drawing/2014/main" id="{67E66F56-7EB9-0C94-6E78-61BE736A068B}"/>
              </a:ext>
            </a:extLst>
          </p:cNvPr>
          <p:cNvGrpSpPr/>
          <p:nvPr/>
        </p:nvGrpSpPr>
        <p:grpSpPr>
          <a:xfrm>
            <a:off x="390114" y="1988840"/>
            <a:ext cx="2717800" cy="4261296"/>
            <a:chOff x="467544" y="2252236"/>
            <a:chExt cx="2717800" cy="4261296"/>
          </a:xfrm>
        </p:grpSpPr>
        <p:grpSp>
          <p:nvGrpSpPr>
            <p:cNvPr id="19" name="object 23">
              <a:extLst>
                <a:ext uri="{FF2B5EF4-FFF2-40B4-BE49-F238E27FC236}">
                  <a16:creationId xmlns:a16="http://schemas.microsoft.com/office/drawing/2014/main" id="{5CAD32A1-89BB-D93C-5D7F-A5344B3E9DD9}"/>
                </a:ext>
              </a:extLst>
            </p:cNvPr>
            <p:cNvGrpSpPr/>
            <p:nvPr/>
          </p:nvGrpSpPr>
          <p:grpSpPr>
            <a:xfrm>
              <a:off x="467544" y="2269192"/>
              <a:ext cx="2679700" cy="4244340"/>
              <a:chOff x="498348" y="2107692"/>
              <a:chExt cx="2679700" cy="4244340"/>
            </a:xfrm>
          </p:grpSpPr>
          <p:sp>
            <p:nvSpPr>
              <p:cNvPr id="21" name="object 24">
                <a:extLst>
                  <a:ext uri="{FF2B5EF4-FFF2-40B4-BE49-F238E27FC236}">
                    <a16:creationId xmlns:a16="http://schemas.microsoft.com/office/drawing/2014/main" id="{5484B023-4EE3-2531-0CD2-FF35ED34CE7B}"/>
                  </a:ext>
                </a:extLst>
              </p:cNvPr>
              <p:cNvSpPr/>
              <p:nvPr/>
            </p:nvSpPr>
            <p:spPr>
              <a:xfrm>
                <a:off x="521208" y="2107692"/>
                <a:ext cx="2656840" cy="4244340"/>
              </a:xfrm>
              <a:custGeom>
                <a:avLst/>
                <a:gdLst/>
                <a:ahLst/>
                <a:cxnLst/>
                <a:rect l="l" t="t" r="r" b="b"/>
                <a:pathLst>
                  <a:path w="2656840" h="4244340">
                    <a:moveTo>
                      <a:pt x="2656332" y="0"/>
                    </a:moveTo>
                    <a:lnTo>
                      <a:pt x="0" y="0"/>
                    </a:lnTo>
                    <a:lnTo>
                      <a:pt x="0" y="4244339"/>
                    </a:lnTo>
                    <a:lnTo>
                      <a:pt x="2656332" y="4244339"/>
                    </a:lnTo>
                    <a:lnTo>
                      <a:pt x="2656332" y="0"/>
                    </a:lnTo>
                    <a:close/>
                  </a:path>
                </a:pathLst>
              </a:custGeom>
              <a:solidFill>
                <a:srgbClr val="DCE0F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5">
                <a:extLst>
                  <a:ext uri="{FF2B5EF4-FFF2-40B4-BE49-F238E27FC236}">
                    <a16:creationId xmlns:a16="http://schemas.microsoft.com/office/drawing/2014/main" id="{E6A5EFA8-4C6E-2B18-15B1-434C3CDDC039}"/>
                  </a:ext>
                </a:extLst>
              </p:cNvPr>
              <p:cNvSpPr/>
              <p:nvPr/>
            </p:nvSpPr>
            <p:spPr>
              <a:xfrm>
                <a:off x="498348" y="2113788"/>
                <a:ext cx="2679700" cy="1050290"/>
              </a:xfrm>
              <a:custGeom>
                <a:avLst/>
                <a:gdLst/>
                <a:ahLst/>
                <a:cxnLst/>
                <a:rect l="l" t="t" r="r" b="b"/>
                <a:pathLst>
                  <a:path w="2679700" h="1050289">
                    <a:moveTo>
                      <a:pt x="2679191" y="0"/>
                    </a:moveTo>
                    <a:lnTo>
                      <a:pt x="0" y="0"/>
                    </a:lnTo>
                    <a:lnTo>
                      <a:pt x="1339595" y="1050036"/>
                    </a:lnTo>
                    <a:lnTo>
                      <a:pt x="2679191" y="0"/>
                    </a:lnTo>
                    <a:close/>
                  </a:path>
                </a:pathLst>
              </a:custGeom>
              <a:solidFill>
                <a:srgbClr val="49968A">
                  <a:alpha val="41960"/>
                </a:srgbClr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6">
                <a:extLst>
                  <a:ext uri="{FF2B5EF4-FFF2-40B4-BE49-F238E27FC236}">
                    <a16:creationId xmlns:a16="http://schemas.microsoft.com/office/drawing/2014/main" id="{742B47AA-0ADF-A9E5-92A7-C0288F4DDEA9}"/>
                  </a:ext>
                </a:extLst>
              </p:cNvPr>
              <p:cNvSpPr/>
              <p:nvPr/>
            </p:nvSpPr>
            <p:spPr>
              <a:xfrm>
                <a:off x="1633728" y="2274062"/>
                <a:ext cx="466325" cy="504189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8" name="object 28">
              <a:extLst>
                <a:ext uri="{FF2B5EF4-FFF2-40B4-BE49-F238E27FC236}">
                  <a16:creationId xmlns:a16="http://schemas.microsoft.com/office/drawing/2014/main" id="{88D9E84C-F485-B7A0-70A3-E5E51029D266}"/>
                </a:ext>
              </a:extLst>
            </p:cNvPr>
            <p:cNvSpPr txBox="1"/>
            <p:nvPr/>
          </p:nvSpPr>
          <p:spPr>
            <a:xfrm>
              <a:off x="490404" y="2252236"/>
              <a:ext cx="2694940" cy="388054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30480">
                <a:lnSpc>
                  <a:spcPct val="100000"/>
                </a:lnSpc>
              </a:pPr>
              <a:endParaRPr sz="2600" dirty="0">
                <a:latin typeface="Times New Roman"/>
                <a:cs typeface="Times New Roman"/>
              </a:endParaRPr>
            </a:p>
            <a:p>
              <a:pPr marR="30480">
                <a:lnSpc>
                  <a:spcPct val="100000"/>
                </a:lnSpc>
              </a:pPr>
              <a:endParaRPr sz="2600" dirty="0">
                <a:latin typeface="Times New Roman"/>
                <a:cs typeface="Times New Roman"/>
              </a:endParaRPr>
            </a:p>
            <a:p>
              <a:pPr marR="30480">
                <a:lnSpc>
                  <a:spcPct val="100000"/>
                </a:lnSpc>
              </a:pPr>
              <a:endParaRPr sz="2600" dirty="0">
                <a:latin typeface="Times New Roman"/>
                <a:cs typeface="Times New Roman"/>
              </a:endParaRPr>
            </a:p>
            <a:p>
              <a:pPr marL="90805" marR="30480">
                <a:lnSpc>
                  <a:spcPct val="100000"/>
                </a:lnSpc>
                <a:spcBef>
                  <a:spcPts val="1695"/>
                </a:spcBef>
                <a:tabLst>
                  <a:tab pos="379095" algn="l"/>
                </a:tabLst>
              </a:pPr>
              <a:r>
                <a:rPr lang="zh-TW" altLang="en-US" sz="2000" b="1" spc="145" dirty="0">
                  <a:solidFill>
                    <a:srgbClr val="0070C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Noto Sans CJK HK"/>
                </a:rPr>
                <a:t>健保署寄發的催繳單及退還保費單，皆已正式蓋有印信之公文通知，不會主動以</a:t>
              </a:r>
              <a:r>
                <a:rPr lang="zh-TW" altLang="en-US" sz="2000" b="1" spc="145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Noto Sans CJK HK"/>
                </a:rPr>
                <a:t>電話語音、簡訊、</a:t>
              </a:r>
              <a:r>
                <a:rPr lang="en-US" altLang="zh-TW" sz="2000" b="1" spc="145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Noto Sans CJK HK"/>
                </a:rPr>
                <a:t>Line</a:t>
              </a:r>
              <a:r>
                <a:rPr lang="zh-TW" altLang="en-US" sz="2000" b="1" spc="145" dirty="0">
                  <a:solidFill>
                    <a:srgbClr val="0070C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Noto Sans CJK HK"/>
                </a:rPr>
                <a:t>等方式通知，亦不會要求匯款、回電、點選連結取得個人資料</a:t>
              </a:r>
              <a:endParaRPr sz="20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HK"/>
              </a:endParaRPr>
            </a:p>
          </p:txBody>
        </p:sp>
      </p:grpSp>
      <p:sp>
        <p:nvSpPr>
          <p:cNvPr id="31" name="object 27">
            <a:extLst>
              <a:ext uri="{FF2B5EF4-FFF2-40B4-BE49-F238E27FC236}">
                <a16:creationId xmlns:a16="http://schemas.microsoft.com/office/drawing/2014/main" id="{40CA28EB-5E95-D5CF-9FE9-608A91B78D8A}"/>
              </a:ext>
            </a:extLst>
          </p:cNvPr>
          <p:cNvSpPr txBox="1"/>
          <p:nvPr/>
        </p:nvSpPr>
        <p:spPr>
          <a:xfrm>
            <a:off x="268757" y="1039086"/>
            <a:ext cx="2801057" cy="577722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marL="208915" algn="ctr">
              <a:lnSpc>
                <a:spcPct val="100000"/>
              </a:lnSpc>
              <a:spcBef>
                <a:spcPts val="965"/>
              </a:spcBef>
            </a:pPr>
            <a:r>
              <a:rPr lang="zh-TW" altLang="en-US" sz="295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HK"/>
              </a:rPr>
              <a:t>紙本郵件詐騙</a:t>
            </a:r>
            <a:endParaRPr sz="2950" b="1" dirty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HK"/>
            </a:endParaRPr>
          </a:p>
        </p:txBody>
      </p:sp>
      <p:sp>
        <p:nvSpPr>
          <p:cNvPr id="33" name="object 27">
            <a:extLst>
              <a:ext uri="{FF2B5EF4-FFF2-40B4-BE49-F238E27FC236}">
                <a16:creationId xmlns:a16="http://schemas.microsoft.com/office/drawing/2014/main" id="{BBC7D7E5-F218-926D-A1AA-0991E7677CAD}"/>
              </a:ext>
            </a:extLst>
          </p:cNvPr>
          <p:cNvSpPr txBox="1"/>
          <p:nvPr/>
        </p:nvSpPr>
        <p:spPr>
          <a:xfrm>
            <a:off x="3620714" y="426946"/>
            <a:ext cx="3009900" cy="1224280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marL="208915" algn="ctr">
              <a:lnSpc>
                <a:spcPct val="100000"/>
              </a:lnSpc>
              <a:spcBef>
                <a:spcPts val="965"/>
              </a:spcBef>
            </a:pPr>
            <a:endParaRPr sz="3600" dirty="0">
              <a:latin typeface="Noto Sans CJK HK"/>
              <a:cs typeface="Noto Sans CJK HK"/>
            </a:endParaRPr>
          </a:p>
          <a:p>
            <a:pPr marL="12700">
              <a:lnSpc>
                <a:spcPct val="100000"/>
              </a:lnSpc>
              <a:spcBef>
                <a:spcPts val="710"/>
              </a:spcBef>
            </a:pPr>
            <a:r>
              <a:rPr lang="zh-TW" altLang="en-US" sz="295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HK"/>
              </a:rPr>
              <a:t>電子郵件詐騙</a:t>
            </a:r>
            <a:endParaRPr sz="2950" b="1" dirty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HK"/>
            </a:endParaRPr>
          </a:p>
        </p:txBody>
      </p:sp>
      <p:grpSp>
        <p:nvGrpSpPr>
          <p:cNvPr id="49" name="群組 48">
            <a:extLst>
              <a:ext uri="{FF2B5EF4-FFF2-40B4-BE49-F238E27FC236}">
                <a16:creationId xmlns:a16="http://schemas.microsoft.com/office/drawing/2014/main" id="{30C1D1B4-55F1-0171-6BF7-C996E6CD7448}"/>
              </a:ext>
            </a:extLst>
          </p:cNvPr>
          <p:cNvGrpSpPr/>
          <p:nvPr/>
        </p:nvGrpSpPr>
        <p:grpSpPr>
          <a:xfrm>
            <a:off x="3421716" y="2012512"/>
            <a:ext cx="2836366" cy="4247485"/>
            <a:chOff x="3366080" y="2075797"/>
            <a:chExt cx="2836366" cy="4247485"/>
          </a:xfrm>
        </p:grpSpPr>
        <p:grpSp>
          <p:nvGrpSpPr>
            <p:cNvPr id="44" name="object 18">
              <a:extLst>
                <a:ext uri="{FF2B5EF4-FFF2-40B4-BE49-F238E27FC236}">
                  <a16:creationId xmlns:a16="http://schemas.microsoft.com/office/drawing/2014/main" id="{09E56E02-8AA2-8C37-CD23-D761769E0D36}"/>
                </a:ext>
              </a:extLst>
            </p:cNvPr>
            <p:cNvGrpSpPr/>
            <p:nvPr/>
          </p:nvGrpSpPr>
          <p:grpSpPr>
            <a:xfrm>
              <a:off x="3366080" y="2075797"/>
              <a:ext cx="2694767" cy="4247485"/>
              <a:chOff x="3366080" y="2075797"/>
              <a:chExt cx="2694767" cy="4247485"/>
            </a:xfrm>
          </p:grpSpPr>
          <p:sp>
            <p:nvSpPr>
              <p:cNvPr id="45" name="object 19">
                <a:extLst>
                  <a:ext uri="{FF2B5EF4-FFF2-40B4-BE49-F238E27FC236}">
                    <a16:creationId xmlns:a16="http://schemas.microsoft.com/office/drawing/2014/main" id="{378ED3C4-51C5-7CCA-4F82-2AADAB5AFA3F}"/>
                  </a:ext>
                </a:extLst>
              </p:cNvPr>
              <p:cNvSpPr/>
              <p:nvPr/>
            </p:nvSpPr>
            <p:spPr>
              <a:xfrm>
                <a:off x="3405912" y="2078942"/>
                <a:ext cx="2654935" cy="4244340"/>
              </a:xfrm>
              <a:custGeom>
                <a:avLst/>
                <a:gdLst/>
                <a:ahLst/>
                <a:cxnLst/>
                <a:rect l="l" t="t" r="r" b="b"/>
                <a:pathLst>
                  <a:path w="2654935" h="4244340">
                    <a:moveTo>
                      <a:pt x="2654807" y="0"/>
                    </a:moveTo>
                    <a:lnTo>
                      <a:pt x="0" y="0"/>
                    </a:lnTo>
                    <a:lnTo>
                      <a:pt x="0" y="4244339"/>
                    </a:lnTo>
                    <a:lnTo>
                      <a:pt x="2654807" y="4244339"/>
                    </a:lnTo>
                    <a:lnTo>
                      <a:pt x="2654807" y="0"/>
                    </a:lnTo>
                    <a:close/>
                  </a:path>
                </a:pathLst>
              </a:custGeom>
              <a:solidFill>
                <a:srgbClr val="FBD9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20">
                <a:extLst>
                  <a:ext uri="{FF2B5EF4-FFF2-40B4-BE49-F238E27FC236}">
                    <a16:creationId xmlns:a16="http://schemas.microsoft.com/office/drawing/2014/main" id="{F495E507-02FD-E264-FA32-84EA5C535D80}"/>
                  </a:ext>
                </a:extLst>
              </p:cNvPr>
              <p:cNvSpPr/>
              <p:nvPr/>
            </p:nvSpPr>
            <p:spPr>
              <a:xfrm>
                <a:off x="3366080" y="2075797"/>
                <a:ext cx="2694767" cy="1051560"/>
              </a:xfrm>
              <a:custGeom>
                <a:avLst/>
                <a:gdLst/>
                <a:ahLst/>
                <a:cxnLst/>
                <a:rect l="l" t="t" r="r" b="b"/>
                <a:pathLst>
                  <a:path w="2654935" h="1051560">
                    <a:moveTo>
                      <a:pt x="2654808" y="0"/>
                    </a:moveTo>
                    <a:lnTo>
                      <a:pt x="0" y="0"/>
                    </a:lnTo>
                    <a:lnTo>
                      <a:pt x="1327403" y="1051560"/>
                    </a:lnTo>
                    <a:lnTo>
                      <a:pt x="2654808" y="0"/>
                    </a:lnTo>
                    <a:close/>
                  </a:path>
                </a:pathLst>
              </a:custGeom>
              <a:solidFill>
                <a:srgbClr val="49968A">
                  <a:alpha val="41960"/>
                </a:srgbClr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21">
                <a:extLst>
                  <a:ext uri="{FF2B5EF4-FFF2-40B4-BE49-F238E27FC236}">
                    <a16:creationId xmlns:a16="http://schemas.microsoft.com/office/drawing/2014/main" id="{596CCCBC-7CDE-6ACF-E6D6-9F42CDEEE76A}"/>
                  </a:ext>
                </a:extLst>
              </p:cNvPr>
              <p:cNvSpPr/>
              <p:nvPr/>
            </p:nvSpPr>
            <p:spPr>
              <a:xfrm>
                <a:off x="4573524" y="2255519"/>
                <a:ext cx="396240" cy="396240"/>
              </a:xfrm>
              <a:custGeom>
                <a:avLst/>
                <a:gdLst/>
                <a:ahLst/>
                <a:cxnLst/>
                <a:rect l="l" t="t" r="r" b="b"/>
                <a:pathLst>
                  <a:path w="396239" h="396239">
                    <a:moveTo>
                      <a:pt x="296672" y="0"/>
                    </a:moveTo>
                    <a:lnTo>
                      <a:pt x="44068" y="0"/>
                    </a:lnTo>
                    <a:lnTo>
                      <a:pt x="38480" y="380"/>
                    </a:lnTo>
                    <a:lnTo>
                      <a:pt x="5206" y="23367"/>
                    </a:lnTo>
                    <a:lnTo>
                      <a:pt x="0" y="44068"/>
                    </a:lnTo>
                    <a:lnTo>
                      <a:pt x="0" y="352170"/>
                    </a:lnTo>
                    <a:lnTo>
                      <a:pt x="18923" y="388365"/>
                    </a:lnTo>
                    <a:lnTo>
                      <a:pt x="44068" y="396239"/>
                    </a:lnTo>
                    <a:lnTo>
                      <a:pt x="352171" y="396239"/>
                    </a:lnTo>
                    <a:lnTo>
                      <a:pt x="388365" y="377316"/>
                    </a:lnTo>
                    <a:lnTo>
                      <a:pt x="396239" y="352170"/>
                    </a:lnTo>
                    <a:lnTo>
                      <a:pt x="396239" y="97535"/>
                    </a:lnTo>
                    <a:lnTo>
                      <a:pt x="354456" y="170179"/>
                    </a:lnTo>
                    <a:lnTo>
                      <a:pt x="354456" y="352170"/>
                    </a:lnTo>
                    <a:lnTo>
                      <a:pt x="354075" y="353187"/>
                    </a:lnTo>
                    <a:lnTo>
                      <a:pt x="353187" y="354075"/>
                    </a:lnTo>
                    <a:lnTo>
                      <a:pt x="352171" y="354456"/>
                    </a:lnTo>
                    <a:lnTo>
                      <a:pt x="44068" y="354456"/>
                    </a:lnTo>
                    <a:lnTo>
                      <a:pt x="43052" y="354075"/>
                    </a:lnTo>
                    <a:lnTo>
                      <a:pt x="42163" y="353187"/>
                    </a:lnTo>
                    <a:lnTo>
                      <a:pt x="41783" y="352170"/>
                    </a:lnTo>
                    <a:lnTo>
                      <a:pt x="41783" y="44068"/>
                    </a:lnTo>
                    <a:lnTo>
                      <a:pt x="42163" y="43052"/>
                    </a:lnTo>
                    <a:lnTo>
                      <a:pt x="43052" y="42163"/>
                    </a:lnTo>
                    <a:lnTo>
                      <a:pt x="44068" y="41782"/>
                    </a:lnTo>
                    <a:lnTo>
                      <a:pt x="269239" y="41782"/>
                    </a:lnTo>
                    <a:lnTo>
                      <a:pt x="285368" y="13969"/>
                    </a:lnTo>
                    <a:lnTo>
                      <a:pt x="288671" y="8889"/>
                    </a:lnTo>
                    <a:lnTo>
                      <a:pt x="292480" y="4190"/>
                    </a:lnTo>
                    <a:lnTo>
                      <a:pt x="29667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22">
                <a:extLst>
                  <a:ext uri="{FF2B5EF4-FFF2-40B4-BE49-F238E27FC236}">
                    <a16:creationId xmlns:a16="http://schemas.microsoft.com/office/drawing/2014/main" id="{B6C28650-DDD6-A13A-A93C-6376FCE314BF}"/>
                  </a:ext>
                </a:extLst>
              </p:cNvPr>
              <p:cNvSpPr/>
              <p:nvPr/>
            </p:nvSpPr>
            <p:spPr>
              <a:xfrm>
                <a:off x="4777739" y="2266187"/>
                <a:ext cx="181356" cy="280415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2" name="object 30">
              <a:extLst>
                <a:ext uri="{FF2B5EF4-FFF2-40B4-BE49-F238E27FC236}">
                  <a16:creationId xmlns:a16="http://schemas.microsoft.com/office/drawing/2014/main" id="{BAD5F3DA-22F5-9703-D77D-E71A43C7A040}"/>
                </a:ext>
              </a:extLst>
            </p:cNvPr>
            <p:cNvSpPr txBox="1"/>
            <p:nvPr/>
          </p:nvSpPr>
          <p:spPr>
            <a:xfrm>
              <a:off x="3547511" y="2239121"/>
              <a:ext cx="2654935" cy="357277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26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6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600" dirty="0">
                <a:latin typeface="Times New Roman"/>
                <a:cs typeface="Times New Roman"/>
              </a:endParaRPr>
            </a:p>
            <a:p>
              <a:pPr marR="30480">
                <a:spcBef>
                  <a:spcPts val="1695"/>
                </a:spcBef>
                <a:tabLst>
                  <a:tab pos="379095" algn="l"/>
                </a:tabLst>
              </a:pPr>
              <a:r>
                <a:rPr lang="zh-TW" altLang="en-US" sz="2000" b="1" spc="145" dirty="0">
                  <a:solidFill>
                    <a:srgbClr val="0070C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若接到寄件者為國家健康保險行政機構或電話告知「健保卡被盜用、有違規紀錄、扣款錯誤通知」，請直接將郵件刪除，切勿依指示進行操作</a:t>
              </a:r>
              <a:endParaRPr sz="2000" b="1" spc="145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52" name="object 41">
            <a:extLst>
              <a:ext uri="{FF2B5EF4-FFF2-40B4-BE49-F238E27FC236}">
                <a16:creationId xmlns:a16="http://schemas.microsoft.com/office/drawing/2014/main" id="{FFF4F6EC-40E7-D55A-7FFA-4178530BDE87}"/>
              </a:ext>
            </a:extLst>
          </p:cNvPr>
          <p:cNvSpPr/>
          <p:nvPr/>
        </p:nvSpPr>
        <p:spPr>
          <a:xfrm>
            <a:off x="5104001" y="1800299"/>
            <a:ext cx="1326284" cy="12132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026" name="Picture 2" descr="数字 2 イラスト文字">
            <a:extLst>
              <a:ext uri="{FF2B5EF4-FFF2-40B4-BE49-F238E27FC236}">
                <a16:creationId xmlns:a16="http://schemas.microsoft.com/office/drawing/2014/main" id="{C1DBFA4C-23E9-AAAD-74DE-1438D56567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286" y="1271527"/>
            <a:ext cx="1468538" cy="146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数字 7 イラスト文字">
            <a:extLst>
              <a:ext uri="{FF2B5EF4-FFF2-40B4-BE49-F238E27FC236}">
                <a16:creationId xmlns:a16="http://schemas.microsoft.com/office/drawing/2014/main" id="{BE96B513-F737-37B3-4D85-EC861A1E24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356" y="2971069"/>
            <a:ext cx="1477808" cy="147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数字 6 イラスト文字">
            <a:extLst>
              <a:ext uri="{FF2B5EF4-FFF2-40B4-BE49-F238E27FC236}">
                <a16:creationId xmlns:a16="http://schemas.microsoft.com/office/drawing/2014/main" id="{8C51B028-5878-3161-62A2-4468412F3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650" y="4684899"/>
            <a:ext cx="1468537" cy="146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bject 45">
            <a:extLst>
              <a:ext uri="{FF2B5EF4-FFF2-40B4-BE49-F238E27FC236}">
                <a16:creationId xmlns:a16="http://schemas.microsoft.com/office/drawing/2014/main" id="{69CDDF81-1F32-5CAA-539F-7E8D4FDCA2D4}"/>
              </a:ext>
            </a:extLst>
          </p:cNvPr>
          <p:cNvSpPr/>
          <p:nvPr/>
        </p:nvSpPr>
        <p:spPr>
          <a:xfrm>
            <a:off x="2172660" y="1757771"/>
            <a:ext cx="1245274" cy="121329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EFF5DF8A-AFDA-5DEB-007B-2E161DFD2721}"/>
              </a:ext>
            </a:extLst>
          </p:cNvPr>
          <p:cNvSpPr txBox="1"/>
          <p:nvPr/>
        </p:nvSpPr>
        <p:spPr>
          <a:xfrm>
            <a:off x="6681418" y="2270649"/>
            <a:ext cx="11726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防</a:t>
            </a:r>
            <a:endParaRPr lang="en-US" altLang="zh-TW" sz="3600" b="1" dirty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6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詐</a:t>
            </a:r>
            <a:endParaRPr lang="en-US" altLang="zh-TW" sz="3600" b="1" dirty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6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騙</a:t>
            </a:r>
            <a:endParaRPr lang="en-US" altLang="zh-TW" sz="3600" b="1" dirty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6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</a:t>
            </a:r>
            <a:endParaRPr lang="en-US" altLang="zh-TW" sz="3600" b="1" dirty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6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線</a:t>
            </a:r>
          </a:p>
        </p:txBody>
      </p:sp>
    </p:spTree>
    <p:extLst>
      <p:ext uri="{BB962C8B-B14F-4D97-AF65-F5344CB8AC3E}">
        <p14:creationId xmlns:p14="http://schemas.microsoft.com/office/powerpoint/2010/main" val="3810587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3273F2-11C0-DD65-ED2E-9D3EED5FEE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投影片編號版面配置區 25">
            <a:extLst>
              <a:ext uri="{FF2B5EF4-FFF2-40B4-BE49-F238E27FC236}">
                <a16:creationId xmlns:a16="http://schemas.microsoft.com/office/drawing/2014/main" id="{1581E8BD-868F-7AD6-6796-20F210829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CCA84F-F7CF-4B94-A72B-D602A5D8116B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sp>
        <p:nvSpPr>
          <p:cNvPr id="20" name="object 3">
            <a:extLst>
              <a:ext uri="{FF2B5EF4-FFF2-40B4-BE49-F238E27FC236}">
                <a16:creationId xmlns:a16="http://schemas.microsoft.com/office/drawing/2014/main" id="{6564A2EE-4B25-5C94-B9CB-6C845CF6D59E}"/>
              </a:ext>
            </a:extLst>
          </p:cNvPr>
          <p:cNvSpPr/>
          <p:nvPr/>
        </p:nvSpPr>
        <p:spPr>
          <a:xfrm>
            <a:off x="0" y="0"/>
            <a:ext cx="5709151" cy="742915"/>
          </a:xfrm>
          <a:custGeom>
            <a:avLst/>
            <a:gdLst/>
            <a:ahLst/>
            <a:cxnLst/>
            <a:rect l="l" t="t" r="r" b="b"/>
            <a:pathLst>
              <a:path w="3161030" h="1007744">
                <a:moveTo>
                  <a:pt x="3160776" y="0"/>
                </a:moveTo>
                <a:lnTo>
                  <a:pt x="0" y="0"/>
                </a:lnTo>
                <a:lnTo>
                  <a:pt x="0" y="1007363"/>
                </a:lnTo>
                <a:lnTo>
                  <a:pt x="2932811" y="1007363"/>
                </a:lnTo>
                <a:lnTo>
                  <a:pt x="3160776" y="0"/>
                </a:lnTo>
                <a:close/>
              </a:path>
            </a:pathLst>
          </a:custGeom>
          <a:solidFill>
            <a:srgbClr val="94A3DE"/>
          </a:solidFill>
        </p:spPr>
        <p:txBody>
          <a:bodyPr wrap="square" lIns="0" tIns="0" rIns="0" bIns="0" rtlCol="0"/>
          <a:lstStyle/>
          <a:p>
            <a:r>
              <a:rPr lang="zh-TW" altLang="en-US" sz="4800" b="1" kern="0" dirty="0">
                <a:solidFill>
                  <a:schemeClr val="bg1"/>
                </a:solidFill>
                <a:latin typeface="Franklin Gothic Heavy" panose="020B0903020102020204" pitchFamily="34" charset="0"/>
                <a:ea typeface="微軟正黑體" panose="020B0604030504040204" pitchFamily="34" charset="-120"/>
              </a:rPr>
              <a:t>     </a:t>
            </a:r>
            <a:r>
              <a:rPr lang="en-US" altLang="zh-TW" sz="4800" b="1" kern="0" dirty="0">
                <a:solidFill>
                  <a:schemeClr val="bg1"/>
                </a:solidFill>
                <a:latin typeface="Franklin Gothic Heavy" panose="020B0903020102020204" pitchFamily="34" charset="0"/>
                <a:ea typeface="微軟正黑體" panose="020B0604030504040204" pitchFamily="34" charset="-120"/>
              </a:rPr>
              <a:t>4</a:t>
            </a:r>
            <a:r>
              <a:rPr lang="zh-TW" altLang="en-US" sz="4800" b="1" kern="0" dirty="0">
                <a:solidFill>
                  <a:schemeClr val="bg1"/>
                </a:solidFill>
                <a:latin typeface="Franklin Gothic Heavy" panose="020B0903020102020204" pitchFamily="34" charset="0"/>
                <a:ea typeface="微軟正黑體" panose="020B0604030504040204" pitchFamily="34" charset="-120"/>
              </a:rPr>
              <a:t> </a:t>
            </a:r>
            <a:r>
              <a:rPr lang="zh-TW" altLang="en-US" sz="3200" b="1" kern="0" dirty="0">
                <a:solidFill>
                  <a:schemeClr val="bg1"/>
                </a:solidFill>
                <a:latin typeface="Franklin Gothic Heavy" panose="020B0903020102020204" pitchFamily="34" charset="0"/>
                <a:ea typeface="微軟正黑體" panose="020B0604030504040204" pitchFamily="34" charset="-120"/>
              </a:rPr>
              <a:t>健保費多元繳納方式</a:t>
            </a:r>
            <a:endParaRPr lang="en-US" altLang="zh-TW" sz="3200" b="1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b="1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Google Shape;1058;p37">
            <a:extLst>
              <a:ext uri="{FF2B5EF4-FFF2-40B4-BE49-F238E27FC236}">
                <a16:creationId xmlns:a16="http://schemas.microsoft.com/office/drawing/2014/main" id="{50BE9FA5-5D4E-75DD-1266-9309264C74D2}"/>
              </a:ext>
            </a:extLst>
          </p:cNvPr>
          <p:cNvSpPr txBox="1">
            <a:spLocks/>
          </p:cNvSpPr>
          <p:nvPr/>
        </p:nvSpPr>
        <p:spPr>
          <a:xfrm>
            <a:off x="5134725" y="4503871"/>
            <a:ext cx="2883300" cy="17431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kumimoji="0" lang="en-US" altLang="zh-TW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074" name="Picture 2" descr="ATMを使う人のイラスト | かわいいフリー素材集 いらすとや">
            <a:extLst>
              <a:ext uri="{FF2B5EF4-FFF2-40B4-BE49-F238E27FC236}">
                <a16:creationId xmlns:a16="http://schemas.microsoft.com/office/drawing/2014/main" id="{81E44D8D-9AAA-4C01-7D81-DC05C2929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114" y="1117693"/>
            <a:ext cx="1513639" cy="171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銀行の検索結果 | かわいいフリー素材集 いらすとや">
            <a:extLst>
              <a:ext uri="{FF2B5EF4-FFF2-40B4-BE49-F238E27FC236}">
                <a16:creationId xmlns:a16="http://schemas.microsoft.com/office/drawing/2014/main" id="{4D57AA0E-9D52-193E-1D6B-7285A419C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623" y="1117694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クレジットカードのイラスト | かわいいフリー素材集 いらすとや">
            <a:extLst>
              <a:ext uri="{FF2B5EF4-FFF2-40B4-BE49-F238E27FC236}">
                <a16:creationId xmlns:a16="http://schemas.microsoft.com/office/drawing/2014/main" id="{5B268E9D-0761-4A5D-B7B1-D6A81F830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517" y="4458974"/>
            <a:ext cx="2000359" cy="1230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いろいろなコンビニエンスストアのイラスト（24時間表記なし ...">
            <a:extLst>
              <a:ext uri="{FF2B5EF4-FFF2-40B4-BE49-F238E27FC236}">
                <a16:creationId xmlns:a16="http://schemas.microsoft.com/office/drawing/2014/main" id="{3FCFC3F9-BC1E-FBDC-2D4B-41E14EBED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721" y="2979610"/>
            <a:ext cx="2163880" cy="1551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銀行のイラスト（お金） | かわいいフリー素材集 いらすとや">
            <a:extLst>
              <a:ext uri="{FF2B5EF4-FFF2-40B4-BE49-F238E27FC236}">
                <a16:creationId xmlns:a16="http://schemas.microsoft.com/office/drawing/2014/main" id="{02E804B2-7874-916A-1BC5-FC45F177B8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94946"/>
            <a:ext cx="1513639" cy="171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スマホの二台持ちのイラスト（男性） | かわいいフリー素材集 いらすとや">
            <a:extLst>
              <a:ext uri="{FF2B5EF4-FFF2-40B4-BE49-F238E27FC236}">
                <a16:creationId xmlns:a16="http://schemas.microsoft.com/office/drawing/2014/main" id="{106076B8-2FCA-B561-242B-C08233362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643" y="3878325"/>
            <a:ext cx="1407311" cy="1861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656B7CC4-FFEB-F73E-7A7C-9B89090ABD5D}"/>
              </a:ext>
            </a:extLst>
          </p:cNvPr>
          <p:cNvSpPr txBox="1"/>
          <p:nvPr/>
        </p:nvSpPr>
        <p:spPr>
          <a:xfrm>
            <a:off x="2528432" y="2930613"/>
            <a:ext cx="175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自動櫃員機</a:t>
            </a: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0D4D2ABD-41FD-AE5C-921D-E552527650C5}"/>
              </a:ext>
            </a:extLst>
          </p:cNvPr>
          <p:cNvSpPr txBox="1"/>
          <p:nvPr/>
        </p:nvSpPr>
        <p:spPr>
          <a:xfrm>
            <a:off x="4510813" y="2930613"/>
            <a:ext cx="21638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約定轉帳代繳</a:t>
            </a:r>
          </a:p>
          <a:p>
            <a:endParaRPr lang="zh-TW" altLang="en-US" dirty="0"/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BFB5D133-D4E2-FF97-960F-82E234CE2C41}"/>
              </a:ext>
            </a:extLst>
          </p:cNvPr>
          <p:cNvSpPr txBox="1"/>
          <p:nvPr/>
        </p:nvSpPr>
        <p:spPr>
          <a:xfrm>
            <a:off x="617483" y="4724585"/>
            <a:ext cx="15077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金融機構臨櫃繳費</a:t>
            </a: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8D1D21D9-8AD0-CF3A-CCF4-D53C9590EE04}"/>
              </a:ext>
            </a:extLst>
          </p:cNvPr>
          <p:cNvSpPr txBox="1"/>
          <p:nvPr/>
        </p:nvSpPr>
        <p:spPr>
          <a:xfrm>
            <a:off x="6615615" y="4650891"/>
            <a:ext cx="2093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便利商店繳費</a:t>
            </a: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102C2E54-9179-7E12-34B5-63223AD8F8E8}"/>
              </a:ext>
            </a:extLst>
          </p:cNvPr>
          <p:cNvSpPr txBox="1"/>
          <p:nvPr/>
        </p:nvSpPr>
        <p:spPr>
          <a:xfrm>
            <a:off x="4823769" y="5827658"/>
            <a:ext cx="175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行動支付</a:t>
            </a: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4B71DBAB-0024-F2BA-2E68-A651D01FE717}"/>
              </a:ext>
            </a:extLst>
          </p:cNvPr>
          <p:cNvSpPr txBox="1"/>
          <p:nvPr/>
        </p:nvSpPr>
        <p:spPr>
          <a:xfrm>
            <a:off x="2591608" y="5827657"/>
            <a:ext cx="175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信用卡繳費</a:t>
            </a:r>
          </a:p>
        </p:txBody>
      </p:sp>
      <p:pic>
        <p:nvPicPr>
          <p:cNvPr id="3088" name="Picture 16" descr="親指を立てているイラスト「GOOD!」 | かわいいフリー素材集 いらすとや">
            <a:extLst>
              <a:ext uri="{FF2B5EF4-FFF2-40B4-BE49-F238E27FC236}">
                <a16:creationId xmlns:a16="http://schemas.microsoft.com/office/drawing/2014/main" id="{9B74CEFD-6E03-36C3-9098-E730C6066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473" y="814563"/>
            <a:ext cx="935809" cy="1036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725EC15F-8400-4E08-9467-C6651C070ED6}"/>
              </a:ext>
            </a:extLst>
          </p:cNvPr>
          <p:cNvSpPr/>
          <p:nvPr/>
        </p:nvSpPr>
        <p:spPr>
          <a:xfrm>
            <a:off x="6646784" y="499633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rgbClr val="B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b="1" dirty="0">
                <a:solidFill>
                  <a:srgbClr val="B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需自付手</a:t>
            </a:r>
            <a:r>
              <a:rPr lang="zh-TW" altLang="en-US" b="1" dirty="0">
                <a:solidFill>
                  <a:srgbClr val="B22222"/>
                </a:solidFill>
                <a:latin typeface="arial" panose="020B0604020202020204" pitchFamily="34" charset="0"/>
              </a:rPr>
              <a:t>續費</a:t>
            </a:r>
            <a:r>
              <a:rPr lang="en-US" altLang="zh-TW" b="1" dirty="0">
                <a:solidFill>
                  <a:srgbClr val="B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zh-TW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816233F0-14AE-451E-B8D4-9BAAC0759B80}"/>
              </a:ext>
            </a:extLst>
          </p:cNvPr>
          <p:cNvSpPr/>
          <p:nvPr/>
        </p:nvSpPr>
        <p:spPr>
          <a:xfrm>
            <a:off x="2415905" y="329737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rgbClr val="B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b="1" dirty="0">
                <a:solidFill>
                  <a:srgbClr val="B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需自付手</a:t>
            </a:r>
            <a:r>
              <a:rPr lang="zh-TW" altLang="en-US" b="1" dirty="0">
                <a:solidFill>
                  <a:srgbClr val="B22222"/>
                </a:solidFill>
                <a:latin typeface="arial" panose="020B0604020202020204" pitchFamily="34" charset="0"/>
              </a:rPr>
              <a:t>續費</a:t>
            </a:r>
            <a:r>
              <a:rPr lang="en-US" altLang="zh-TW" b="1" dirty="0">
                <a:solidFill>
                  <a:srgbClr val="B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zh-TW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1068601-AE32-4286-B2B1-F8025F9A8E60}"/>
              </a:ext>
            </a:extLst>
          </p:cNvPr>
          <p:cNvSpPr/>
          <p:nvPr/>
        </p:nvSpPr>
        <p:spPr>
          <a:xfrm>
            <a:off x="4549444" y="6235685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rgbClr val="B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b="1" dirty="0">
                <a:solidFill>
                  <a:srgbClr val="B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需自付手</a:t>
            </a:r>
            <a:r>
              <a:rPr lang="zh-TW" altLang="en-US" b="1" dirty="0">
                <a:solidFill>
                  <a:srgbClr val="B22222"/>
                </a:solidFill>
                <a:latin typeface="arial" panose="020B0604020202020204" pitchFamily="34" charset="0"/>
              </a:rPr>
              <a:t>續費</a:t>
            </a:r>
            <a:r>
              <a:rPr lang="en-US" altLang="zh-TW" b="1" dirty="0">
                <a:solidFill>
                  <a:srgbClr val="B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92934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F3BC00-1E6C-3F23-F407-7FB728A3B7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投影片編號版面配置區 25">
            <a:extLst>
              <a:ext uri="{FF2B5EF4-FFF2-40B4-BE49-F238E27FC236}">
                <a16:creationId xmlns:a16="http://schemas.microsoft.com/office/drawing/2014/main" id="{A145500A-2EBF-863A-57F0-7F3C62354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21403" y="6376675"/>
            <a:ext cx="2057400" cy="365125"/>
          </a:xfrm>
        </p:spPr>
        <p:txBody>
          <a:bodyPr/>
          <a:lstStyle/>
          <a:p>
            <a:pPr>
              <a:defRPr/>
            </a:pPr>
            <a:fld id="{51CCA84F-F7CF-4B94-A72B-D602A5D8116B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  <p:sp>
        <p:nvSpPr>
          <p:cNvPr id="20" name="object 3">
            <a:extLst>
              <a:ext uri="{FF2B5EF4-FFF2-40B4-BE49-F238E27FC236}">
                <a16:creationId xmlns:a16="http://schemas.microsoft.com/office/drawing/2014/main" id="{4B021E11-4279-8C45-AB6E-FD10C7EA60AC}"/>
              </a:ext>
            </a:extLst>
          </p:cNvPr>
          <p:cNvSpPr/>
          <p:nvPr/>
        </p:nvSpPr>
        <p:spPr>
          <a:xfrm>
            <a:off x="0" y="0"/>
            <a:ext cx="7821254" cy="742915"/>
          </a:xfrm>
          <a:custGeom>
            <a:avLst/>
            <a:gdLst/>
            <a:ahLst/>
            <a:cxnLst/>
            <a:rect l="l" t="t" r="r" b="b"/>
            <a:pathLst>
              <a:path w="3161030" h="1007744">
                <a:moveTo>
                  <a:pt x="3160776" y="0"/>
                </a:moveTo>
                <a:lnTo>
                  <a:pt x="0" y="0"/>
                </a:lnTo>
                <a:lnTo>
                  <a:pt x="0" y="1007363"/>
                </a:lnTo>
                <a:lnTo>
                  <a:pt x="2932811" y="1007363"/>
                </a:lnTo>
                <a:lnTo>
                  <a:pt x="3160776" y="0"/>
                </a:lnTo>
                <a:close/>
              </a:path>
            </a:pathLst>
          </a:custGeom>
          <a:solidFill>
            <a:srgbClr val="94A3DE"/>
          </a:solidFill>
        </p:spPr>
        <p:txBody>
          <a:bodyPr wrap="square" lIns="0" tIns="0" rIns="0" bIns="0" rtlCol="0"/>
          <a:lstStyle/>
          <a:p>
            <a:r>
              <a:rPr lang="zh-TW" altLang="en-US" sz="4800" b="1" kern="0" dirty="0">
                <a:solidFill>
                  <a:schemeClr val="bg1"/>
                </a:solidFill>
                <a:latin typeface="Franklin Gothic Heavy" panose="020B0903020102020204" pitchFamily="34" charset="0"/>
                <a:ea typeface="微軟正黑體" panose="020B0604030504040204" pitchFamily="34" charset="-120"/>
              </a:rPr>
              <a:t>     </a:t>
            </a:r>
            <a:r>
              <a:rPr lang="en-US" altLang="zh-TW" sz="4800" b="1" kern="0" dirty="0">
                <a:solidFill>
                  <a:schemeClr val="bg1"/>
                </a:solidFill>
                <a:latin typeface="Franklin Gothic Heavy" panose="020B0903020102020204" pitchFamily="34" charset="0"/>
                <a:ea typeface="微軟正黑體" panose="020B0604030504040204" pitchFamily="34" charset="-120"/>
              </a:rPr>
              <a:t>5</a:t>
            </a:r>
            <a:r>
              <a:rPr lang="zh-TW" altLang="en-US" sz="4800" b="1" kern="0" dirty="0">
                <a:solidFill>
                  <a:schemeClr val="bg1"/>
                </a:solidFill>
                <a:latin typeface="Franklin Gothic Heavy" panose="020B0903020102020204" pitchFamily="34" charset="0"/>
                <a:ea typeface="微軟正黑體" panose="020B0604030504040204" pitchFamily="34" charset="-120"/>
              </a:rPr>
              <a:t> </a:t>
            </a:r>
            <a:r>
              <a:rPr lang="zh-TW" altLang="en-US" sz="3200" b="1" kern="0" dirty="0">
                <a:solidFill>
                  <a:schemeClr val="bg1"/>
                </a:solidFill>
                <a:latin typeface="Franklin Gothic Heavy" panose="020B0903020102020204" pitchFamily="34" charset="0"/>
                <a:ea typeface="微軟正黑體" panose="020B0604030504040204" pitchFamily="34" charset="-120"/>
              </a:rPr>
              <a:t>有愛無礙 弱勢民眾通報平台</a:t>
            </a:r>
            <a:endParaRPr lang="en-US" altLang="zh-TW" sz="3200" b="1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b="1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Google Shape;1058;p37">
            <a:extLst>
              <a:ext uri="{FF2B5EF4-FFF2-40B4-BE49-F238E27FC236}">
                <a16:creationId xmlns:a16="http://schemas.microsoft.com/office/drawing/2014/main" id="{206C8401-F36B-8E46-EAF6-E1044A9BD564}"/>
              </a:ext>
            </a:extLst>
          </p:cNvPr>
          <p:cNvSpPr txBox="1">
            <a:spLocks/>
          </p:cNvSpPr>
          <p:nvPr/>
        </p:nvSpPr>
        <p:spPr>
          <a:xfrm>
            <a:off x="5164071" y="4633486"/>
            <a:ext cx="2883300" cy="17431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kumimoji="0" lang="en-US" altLang="zh-TW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098" name="Picture 2" descr="重い負担のイラスト（男性）">
            <a:extLst>
              <a:ext uri="{FF2B5EF4-FFF2-40B4-BE49-F238E27FC236}">
                <a16:creationId xmlns:a16="http://schemas.microsoft.com/office/drawing/2014/main" id="{10B1EEAC-8ED4-3D52-D366-7AF233749A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72" y="4072464"/>
            <a:ext cx="1547722" cy="154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EC288E29-814F-7CCD-E501-FADDC575024D}"/>
              </a:ext>
            </a:extLst>
          </p:cNvPr>
          <p:cNvSpPr txBox="1"/>
          <p:nvPr/>
        </p:nvSpPr>
        <p:spPr>
          <a:xfrm>
            <a:off x="540872" y="1092431"/>
            <a:ext cx="78212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/>
            <a:r>
              <a:rPr lang="zh-TW" altLang="en-US" sz="28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弱勢民眾除了可自行申報之外，區公所、村里長、社福單位、醫療院所及執行分署等機關亦可協助通報，快速轉介需要援助的弱勢民眾</a:t>
            </a:r>
          </a:p>
        </p:txBody>
      </p:sp>
      <p:sp>
        <p:nvSpPr>
          <p:cNvPr id="5" name="箭號: 向右 4">
            <a:extLst>
              <a:ext uri="{FF2B5EF4-FFF2-40B4-BE49-F238E27FC236}">
                <a16:creationId xmlns:a16="http://schemas.microsoft.com/office/drawing/2014/main" id="{B36A48D6-D5FD-A682-DB15-287DC2F79D99}"/>
              </a:ext>
            </a:extLst>
          </p:cNvPr>
          <p:cNvSpPr/>
          <p:nvPr/>
        </p:nvSpPr>
        <p:spPr>
          <a:xfrm>
            <a:off x="1439652" y="2903905"/>
            <a:ext cx="396044" cy="2299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4180B8CB-EF09-DA01-CE7E-5D149AD97452}"/>
              </a:ext>
            </a:extLst>
          </p:cNvPr>
          <p:cNvSpPr txBox="1"/>
          <p:nvPr/>
        </p:nvSpPr>
        <p:spPr>
          <a:xfrm>
            <a:off x="2245149" y="2782418"/>
            <a:ext cx="46894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28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確保弱勢民眾及時獲得協助共同維護</a:t>
            </a:r>
            <a:r>
              <a:rPr lang="zh-TW" altLang="en-US" sz="28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健保醫療權益</a:t>
            </a: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E874F796-8E58-41E5-7CAE-7E5792B73A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85" r="54585" b="44942"/>
          <a:stretch/>
        </p:blipFill>
        <p:spPr>
          <a:xfrm>
            <a:off x="2520026" y="3826738"/>
            <a:ext cx="4103948" cy="21942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104" name="Picture 8" descr="手を繋ぐ老若男女のイラスト">
            <a:extLst>
              <a:ext uri="{FF2B5EF4-FFF2-40B4-BE49-F238E27FC236}">
                <a16:creationId xmlns:a16="http://schemas.microsoft.com/office/drawing/2014/main" id="{AD17A62B-0307-ECC1-A9D0-93681F321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154" y="4041518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536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5A6C88-9029-6320-075E-AA77369C3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投影片編號版面配置區 25">
            <a:extLst>
              <a:ext uri="{FF2B5EF4-FFF2-40B4-BE49-F238E27FC236}">
                <a16:creationId xmlns:a16="http://schemas.microsoft.com/office/drawing/2014/main" id="{F794DA20-D777-EC3A-8015-1FF7904BB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CCA84F-F7CF-4B94-A72B-D602A5D8116B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  <p:sp>
        <p:nvSpPr>
          <p:cNvPr id="20" name="object 3">
            <a:extLst>
              <a:ext uri="{FF2B5EF4-FFF2-40B4-BE49-F238E27FC236}">
                <a16:creationId xmlns:a16="http://schemas.microsoft.com/office/drawing/2014/main" id="{349EE29F-49BB-5282-2AE6-6534D4FE00FB}"/>
              </a:ext>
            </a:extLst>
          </p:cNvPr>
          <p:cNvSpPr/>
          <p:nvPr/>
        </p:nvSpPr>
        <p:spPr>
          <a:xfrm>
            <a:off x="0" y="1"/>
            <a:ext cx="8141096" cy="797644"/>
          </a:xfrm>
          <a:custGeom>
            <a:avLst/>
            <a:gdLst/>
            <a:ahLst/>
            <a:cxnLst/>
            <a:rect l="l" t="t" r="r" b="b"/>
            <a:pathLst>
              <a:path w="3161030" h="1007744">
                <a:moveTo>
                  <a:pt x="3160776" y="0"/>
                </a:moveTo>
                <a:lnTo>
                  <a:pt x="0" y="0"/>
                </a:lnTo>
                <a:lnTo>
                  <a:pt x="0" y="1007363"/>
                </a:lnTo>
                <a:lnTo>
                  <a:pt x="2932811" y="1007363"/>
                </a:lnTo>
                <a:lnTo>
                  <a:pt x="3160776" y="0"/>
                </a:lnTo>
                <a:close/>
              </a:path>
            </a:pathLst>
          </a:custGeom>
          <a:solidFill>
            <a:srgbClr val="94A3DE"/>
          </a:solidFill>
        </p:spPr>
        <p:txBody>
          <a:bodyPr wrap="square" lIns="0" tIns="0" rIns="0" bIns="0" rtlCol="0"/>
          <a:lstStyle/>
          <a:p>
            <a:r>
              <a:rPr lang="zh-TW" altLang="en-US" sz="4800" b="1" kern="0" dirty="0">
                <a:solidFill>
                  <a:schemeClr val="bg1"/>
                </a:solidFill>
                <a:latin typeface="Franklin Gothic Heavy" panose="020B0903020102020204" pitchFamily="34" charset="0"/>
                <a:ea typeface="微軟正黑體" panose="020B0604030504040204" pitchFamily="34" charset="-120"/>
              </a:rPr>
              <a:t>   </a:t>
            </a:r>
            <a:r>
              <a:rPr lang="en-US" altLang="ja-JP" sz="4800" b="1" kern="0" dirty="0">
                <a:solidFill>
                  <a:schemeClr val="bg1"/>
                </a:solidFill>
                <a:latin typeface="Franklin Gothic Heavy" panose="020B0903020102020204" pitchFamily="34" charset="0"/>
                <a:ea typeface="微軟正黑體" panose="020B0604030504040204" pitchFamily="34" charset="-120"/>
              </a:rPr>
              <a:t>6</a:t>
            </a:r>
            <a:r>
              <a:rPr lang="zh-TW" altLang="en-US" sz="4800" b="1" kern="0" dirty="0">
                <a:solidFill>
                  <a:schemeClr val="bg1"/>
                </a:solidFill>
                <a:latin typeface="Franklin Gothic Heavy" panose="020B0903020102020204" pitchFamily="34" charset="0"/>
                <a:ea typeface="微軟正黑體" panose="020B0604030504040204" pitchFamily="34" charset="-120"/>
              </a:rPr>
              <a:t> </a:t>
            </a:r>
            <a:r>
              <a:rPr lang="ja-JP" altLang="en-US" sz="4800" b="1" kern="0" dirty="0">
                <a:solidFill>
                  <a:schemeClr val="bg1"/>
                </a:solidFill>
                <a:latin typeface="Franklin Gothic Heavy" panose="020B0903020102020204" pitchFamily="34" charset="0"/>
                <a:ea typeface="微軟正黑體" panose="020B0604030504040204" pitchFamily="34" charset="-120"/>
              </a:rPr>
              <a:t> </a:t>
            </a:r>
            <a:r>
              <a:rPr lang="zh-TW" altLang="en-US" sz="3200" b="1" kern="0" dirty="0">
                <a:solidFill>
                  <a:schemeClr val="bg1"/>
                </a:solidFill>
                <a:latin typeface="Franklin Gothic Heavy" panose="020B0903020102020204" pitchFamily="34" charset="0"/>
                <a:ea typeface="微軟正黑體" panose="020B0604030504040204" pitchFamily="34" charset="-120"/>
              </a:rPr>
              <a:t>全民健保行動快易通</a:t>
            </a:r>
            <a:r>
              <a:rPr lang="zh-TW" altLang="en-US" sz="32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〡健康存摺</a:t>
            </a:r>
            <a:r>
              <a:rPr lang="en-US" altLang="zh-TW" sz="3200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APP</a:t>
            </a:r>
          </a:p>
          <a:p>
            <a:endParaRPr lang="en-US" altLang="zh-TW" sz="2000" b="1" kern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Google Shape;1058;p37">
            <a:extLst>
              <a:ext uri="{FF2B5EF4-FFF2-40B4-BE49-F238E27FC236}">
                <a16:creationId xmlns:a16="http://schemas.microsoft.com/office/drawing/2014/main" id="{99FB5C08-720A-C779-9AF1-34BE48BB9CA1}"/>
              </a:ext>
            </a:extLst>
          </p:cNvPr>
          <p:cNvSpPr txBox="1">
            <a:spLocks/>
          </p:cNvSpPr>
          <p:nvPr/>
        </p:nvSpPr>
        <p:spPr>
          <a:xfrm>
            <a:off x="5164071" y="4633486"/>
            <a:ext cx="2883300" cy="17431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kumimoji="0" lang="en-US" altLang="zh-TW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BBC70CE8-F3C3-CF04-CBD3-BA098331EF50}"/>
              </a:ext>
            </a:extLst>
          </p:cNvPr>
          <p:cNvSpPr txBox="1"/>
          <p:nvPr/>
        </p:nvSpPr>
        <p:spPr>
          <a:xfrm>
            <a:off x="1690629" y="1517840"/>
            <a:ext cx="58336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28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健保櫃檯介面更友善、服務再進化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47BEC299-0987-70F4-F1F5-BDC026566FD9}"/>
              </a:ext>
            </a:extLst>
          </p:cNvPr>
          <p:cNvSpPr txBox="1"/>
          <p:nvPr/>
        </p:nvSpPr>
        <p:spPr>
          <a:xfrm>
            <a:off x="677030" y="2421937"/>
            <a:ext cx="81410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TW" altLang="en-US" b="1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新增個人在保資料總覽，可一次輕鬆查看在保單位、投保金額、未繳保險費及設定電子繳款單等資訊。</a:t>
            </a:r>
            <a:endParaRPr lang="en-US" altLang="zh-TW" b="1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TW" altLang="en-US" b="1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服務功能再進化：</a:t>
            </a:r>
            <a:b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b="1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待業或無職業的第六類保險對象，可上傳證明文件後線上加保。</a:t>
            </a:r>
            <a:endParaRPr lang="en-US" altLang="zh-TW" b="1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TW" altLang="en-US" b="1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改善操作介面：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b="1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    新增健保服務快訊（最新消息）</a:t>
            </a:r>
            <a:endParaRPr lang="en-US" altLang="zh-TW" b="1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85750"/>
            <a:r>
              <a:rPr lang="zh-TW" altLang="en-US" b="1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民眾可隨時掌握最新健保訊息和政策宣導。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696B3A32-E6BA-F35B-7BF8-7FE4BD8F41EA}"/>
              </a:ext>
            </a:extLst>
          </p:cNvPr>
          <p:cNvSpPr txBox="1"/>
          <p:nvPr/>
        </p:nvSpPr>
        <p:spPr>
          <a:xfrm>
            <a:off x="196988" y="4663964"/>
            <a:ext cx="882098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28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搬家改地址 </a:t>
            </a:r>
            <a:r>
              <a:rPr lang="en-US" altLang="zh-TW" sz="28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8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申請電子繳款單 健保</a:t>
            </a:r>
            <a:r>
              <a:rPr lang="en-US" altLang="zh-TW" sz="28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APP</a:t>
            </a:r>
            <a:r>
              <a:rPr lang="zh-TW" altLang="en-US" sz="28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線上可辦理</a:t>
            </a:r>
            <a:endParaRPr lang="en-US" altLang="zh-TW" sz="2800" b="1" dirty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8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免出門 超方便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FCA722D3-976A-D66E-FD28-C310A4A1873F}"/>
              </a:ext>
            </a:extLst>
          </p:cNvPr>
          <p:cNvSpPr txBox="1"/>
          <p:nvPr/>
        </p:nvSpPr>
        <p:spPr>
          <a:xfrm>
            <a:off x="2270139" y="5735763"/>
            <a:ext cx="467467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無法以電話受理更改地址及</a:t>
            </a:r>
            <a:endParaRPr lang="en-US" altLang="zh-TW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80000"/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申請電子繳款單喔</a:t>
            </a:r>
          </a:p>
        </p:txBody>
      </p:sp>
      <p:pic>
        <p:nvPicPr>
          <p:cNvPr id="5136" name="Picture 16" descr="真剣な顔のテレフォン・オペレーターのイラスト（女性） | かわいい ...">
            <a:extLst>
              <a:ext uri="{FF2B5EF4-FFF2-40B4-BE49-F238E27FC236}">
                <a16:creationId xmlns:a16="http://schemas.microsoft.com/office/drawing/2014/main" id="{12D103CC-D1F5-74F5-F2F6-9405DF940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47" y="5289445"/>
            <a:ext cx="1295358" cy="141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圖片 20">
            <a:extLst>
              <a:ext uri="{FF2B5EF4-FFF2-40B4-BE49-F238E27FC236}">
                <a16:creationId xmlns:a16="http://schemas.microsoft.com/office/drawing/2014/main" id="{743DE7B1-B96D-F5C8-5757-8576CB8185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11" t="17638" r="47965" b="67634"/>
          <a:stretch/>
        </p:blipFill>
        <p:spPr>
          <a:xfrm rot="1078399">
            <a:off x="7644705" y="2980424"/>
            <a:ext cx="814465" cy="13756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04683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11D2E4D-BC89-DA3C-0E0C-4E98CB1F5A4C}"/>
              </a:ext>
            </a:extLst>
          </p:cNvPr>
          <p:cNvSpPr/>
          <p:nvPr/>
        </p:nvSpPr>
        <p:spPr>
          <a:xfrm>
            <a:off x="3239852" y="2204864"/>
            <a:ext cx="2469189" cy="2025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500" b="1" dirty="0">
                <a:solidFill>
                  <a:srgbClr val="99663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謝謝聆聽</a:t>
            </a:r>
            <a:endParaRPr lang="zh-TW" altLang="en-US" sz="4500" b="1" dirty="0">
              <a:solidFill>
                <a:schemeClr val="accent4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0" name="直線接點 9"/>
          <p:cNvCxnSpPr/>
          <p:nvPr/>
        </p:nvCxnSpPr>
        <p:spPr>
          <a:xfrm>
            <a:off x="2494027" y="3533357"/>
            <a:ext cx="3808520" cy="0"/>
          </a:xfrm>
          <a:prstGeom prst="line">
            <a:avLst/>
          </a:prstGeom>
          <a:ln w="19050">
            <a:solidFill>
              <a:srgbClr val="EED4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圖片 2">
            <a:extLst>
              <a:ext uri="{FF2B5EF4-FFF2-40B4-BE49-F238E27FC236}">
                <a16:creationId xmlns:a16="http://schemas.microsoft.com/office/drawing/2014/main" id="{90C6C4DA-D6DD-F2CB-BD5A-4F4083C73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54" y="0"/>
            <a:ext cx="9145953" cy="86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687235"/>
      </p:ext>
    </p:extLst>
  </p:cSld>
  <p:clrMapOvr>
    <a:masterClrMapping/>
  </p:clrMapOvr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佈景主題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2" id="{2418C090-AAFC-4288-8546-7652CE5FE152}" vid="{CEB6864B-D83A-4D37-BB0F-0B7019878266}"/>
    </a:ext>
  </a:extLst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7485</TotalTime>
  <Words>548</Words>
  <Application>Microsoft Office PowerPoint</Application>
  <PresentationFormat>如螢幕大小 (4:3)</PresentationFormat>
  <Paragraphs>75</Paragraphs>
  <Slides>8</Slides>
  <Notes>8</Notes>
  <HiddenSlides>0</HiddenSlides>
  <MMClips>0</MMClips>
  <ScaleCrop>false</ScaleCrop>
  <HeadingPairs>
    <vt:vector size="6" baseType="variant">
      <vt:variant>
        <vt:lpstr>使用字型</vt:lpstr>
      </vt:variant>
      <vt:variant>
        <vt:i4>18</vt:i4>
      </vt:variant>
      <vt:variant>
        <vt:lpstr>佈景主題</vt:lpstr>
      </vt:variant>
      <vt:variant>
        <vt:i4>3</vt:i4>
      </vt:variant>
      <vt:variant>
        <vt:lpstr>投影片標題</vt:lpstr>
      </vt:variant>
      <vt:variant>
        <vt:i4>8</vt:i4>
      </vt:variant>
    </vt:vector>
  </HeadingPairs>
  <TitlesOfParts>
    <vt:vector size="29" baseType="lpstr">
      <vt:lpstr>Gulim</vt:lpstr>
      <vt:lpstr>Gulim</vt:lpstr>
      <vt:lpstr>HY견고딕</vt:lpstr>
      <vt:lpstr>맑은 고딕</vt:lpstr>
      <vt:lpstr>맑은 고딕</vt:lpstr>
      <vt:lpstr>Microsoft JhengHei UI</vt:lpstr>
      <vt:lpstr>微软雅黑</vt:lpstr>
      <vt:lpstr>Noto Sans CJK HK</vt:lpstr>
      <vt:lpstr>宋体</vt:lpstr>
      <vt:lpstr>微軟正黑體</vt:lpstr>
      <vt:lpstr>新細明體</vt:lpstr>
      <vt:lpstr>標楷體</vt:lpstr>
      <vt:lpstr>Arial</vt:lpstr>
      <vt:lpstr>Arial</vt:lpstr>
      <vt:lpstr>Calibri</vt:lpstr>
      <vt:lpstr>Franklin Gothic Heavy</vt:lpstr>
      <vt:lpstr>Times New Roman</vt:lpstr>
      <vt:lpstr>Wingdings</vt:lpstr>
      <vt:lpstr>디자인 사용자 지정</vt:lpstr>
      <vt:lpstr>1_디자인 사용자 지정</vt:lpstr>
      <vt:lpstr>佈景主題2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C204U</dc:creator>
  <cp:lastModifiedBy>鍾瑞烟</cp:lastModifiedBy>
  <cp:revision>803</cp:revision>
  <cp:lastPrinted>2025-01-13T12:30:16Z</cp:lastPrinted>
  <dcterms:created xsi:type="dcterms:W3CDTF">2009-12-23T00:48:59Z</dcterms:created>
  <dcterms:modified xsi:type="dcterms:W3CDTF">2025-05-19T03:19:31Z</dcterms:modified>
</cp:coreProperties>
</file>